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1" r:id="rId1"/>
  </p:sldMasterIdLst>
  <p:notesMasterIdLst>
    <p:notesMasterId r:id="rId41"/>
  </p:notesMasterIdLst>
  <p:sldIdLst>
    <p:sldId id="256" r:id="rId2"/>
    <p:sldId id="257" r:id="rId3"/>
    <p:sldId id="289" r:id="rId4"/>
    <p:sldId id="290" r:id="rId5"/>
    <p:sldId id="287" r:id="rId6"/>
    <p:sldId id="292" r:id="rId7"/>
    <p:sldId id="293" r:id="rId8"/>
    <p:sldId id="283" r:id="rId9"/>
    <p:sldId id="308" r:id="rId10"/>
    <p:sldId id="261" r:id="rId11"/>
    <p:sldId id="262" r:id="rId12"/>
    <p:sldId id="299" r:id="rId13"/>
    <p:sldId id="300" r:id="rId14"/>
    <p:sldId id="263" r:id="rId15"/>
    <p:sldId id="267" r:id="rId16"/>
    <p:sldId id="317" r:id="rId17"/>
    <p:sldId id="265" r:id="rId18"/>
    <p:sldId id="294" r:id="rId19"/>
    <p:sldId id="311" r:id="rId20"/>
    <p:sldId id="266" r:id="rId21"/>
    <p:sldId id="303" r:id="rId22"/>
    <p:sldId id="285" r:id="rId23"/>
    <p:sldId id="305" r:id="rId24"/>
    <p:sldId id="280" r:id="rId25"/>
    <p:sldId id="282" r:id="rId26"/>
    <p:sldId id="270" r:id="rId27"/>
    <p:sldId id="271" r:id="rId28"/>
    <p:sldId id="295" r:id="rId29"/>
    <p:sldId id="272" r:id="rId30"/>
    <p:sldId id="296" r:id="rId31"/>
    <p:sldId id="314" r:id="rId32"/>
    <p:sldId id="275" r:id="rId33"/>
    <p:sldId id="313" r:id="rId34"/>
    <p:sldId id="315" r:id="rId35"/>
    <p:sldId id="316" r:id="rId36"/>
    <p:sldId id="301" r:id="rId37"/>
    <p:sldId id="277" r:id="rId38"/>
    <p:sldId id="286" r:id="rId39"/>
    <p:sldId id="302"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8" autoAdjust="0"/>
    <p:restoredTop sz="94599" autoAdjust="0"/>
  </p:normalViewPr>
  <p:slideViewPr>
    <p:cSldViewPr>
      <p:cViewPr varScale="1">
        <p:scale>
          <a:sx n="125" d="100"/>
          <a:sy n="125" d="100"/>
        </p:scale>
        <p:origin x="14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647F6-A3CF-4EE8-83E5-C9CB7321FC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9166C7-6315-443A-A559-B1A8A6F46B79}">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dgm:spPr>
      <dgm:t>
        <a:bodyPr/>
        <a:lstStyle/>
        <a:p>
          <a:pPr rtl="0"/>
          <a:r>
            <a:rPr lang="en-US" dirty="0"/>
            <a:t>Ageism is the most  common form of discrimination in the society</a:t>
          </a:r>
        </a:p>
      </dgm:t>
    </dgm:pt>
    <dgm:pt modelId="{169BF758-27BA-4DF3-A42A-D994DD76B82E}" type="parTrans" cxnId="{351EECA1-854C-4F4D-B975-18EB025C0031}">
      <dgm:prSet/>
      <dgm:spPr/>
      <dgm:t>
        <a:bodyPr/>
        <a:lstStyle/>
        <a:p>
          <a:endParaRPr lang="en-US"/>
        </a:p>
      </dgm:t>
    </dgm:pt>
    <dgm:pt modelId="{DFDFA307-5348-4B60-95F7-F2B2AA1F1998}" type="sibTrans" cxnId="{351EECA1-854C-4F4D-B975-18EB025C0031}">
      <dgm:prSet/>
      <dgm:spPr/>
      <dgm:t>
        <a:bodyPr/>
        <a:lstStyle/>
        <a:p>
          <a:endParaRPr lang="en-US"/>
        </a:p>
      </dgm:t>
    </dgm:pt>
    <dgm:pt modelId="{076A03F1-A673-46F0-BBF8-9947B56965CB}">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dgm:spPr>
      <dgm:t>
        <a:bodyPr/>
        <a:lstStyle/>
        <a:p>
          <a:pPr rtl="0"/>
          <a:r>
            <a:rPr lang="en-US" dirty="0"/>
            <a:t>You can be an ageist without your knowledge</a:t>
          </a:r>
        </a:p>
      </dgm:t>
    </dgm:pt>
    <dgm:pt modelId="{313D5533-65F6-4F0F-94B1-A67556A79429}" type="parTrans" cxnId="{07B3F5A6-06E5-4B98-B542-0468E6064B4B}">
      <dgm:prSet/>
      <dgm:spPr/>
      <dgm:t>
        <a:bodyPr/>
        <a:lstStyle/>
        <a:p>
          <a:endParaRPr lang="en-US"/>
        </a:p>
      </dgm:t>
    </dgm:pt>
    <dgm:pt modelId="{4DA2EC78-CF7F-43F5-8DD5-9900E54A9F39}" type="sibTrans" cxnId="{07B3F5A6-06E5-4B98-B542-0468E6064B4B}">
      <dgm:prSet/>
      <dgm:spPr/>
      <dgm:t>
        <a:bodyPr/>
        <a:lstStyle/>
        <a:p>
          <a:endParaRPr lang="en-US"/>
        </a:p>
      </dgm:t>
    </dgm:pt>
    <dgm:pt modelId="{79652AF8-C3F7-4F17-8EEB-FD1161248E96}">
      <dgm:prSe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0" scaled="1"/>
          <a:tileRect/>
        </a:gradFill>
      </dgm:spPr>
      <dgm:t>
        <a:bodyPr/>
        <a:lstStyle/>
        <a:p>
          <a:pPr rtl="0"/>
          <a:r>
            <a:rPr lang="en-US" dirty="0"/>
            <a:t>Older adults can be ageist </a:t>
          </a:r>
        </a:p>
      </dgm:t>
    </dgm:pt>
    <dgm:pt modelId="{6920F470-53E1-4DFA-AF0D-8AC1F20D78EE}" type="parTrans" cxnId="{83EEBBD9-27E5-4DB9-9070-F1B1E1173501}">
      <dgm:prSet/>
      <dgm:spPr/>
      <dgm:t>
        <a:bodyPr/>
        <a:lstStyle/>
        <a:p>
          <a:endParaRPr lang="en-US"/>
        </a:p>
      </dgm:t>
    </dgm:pt>
    <dgm:pt modelId="{F280D062-DC51-449C-A7A4-8A5F47EAB1B1}" type="sibTrans" cxnId="{83EEBBD9-27E5-4DB9-9070-F1B1E1173501}">
      <dgm:prSet/>
      <dgm:spPr/>
      <dgm:t>
        <a:bodyPr/>
        <a:lstStyle/>
        <a:p>
          <a:endParaRPr lang="en-US"/>
        </a:p>
      </dgm:t>
    </dgm:pt>
    <dgm:pt modelId="{99142724-B428-4FF0-9419-C53C5DC61343}" type="pres">
      <dgm:prSet presAssocID="{F99647F6-A3CF-4EE8-83E5-C9CB7321FCE7}" presName="linear" presStyleCnt="0">
        <dgm:presLayoutVars>
          <dgm:animLvl val="lvl"/>
          <dgm:resizeHandles val="exact"/>
        </dgm:presLayoutVars>
      </dgm:prSet>
      <dgm:spPr/>
      <dgm:t>
        <a:bodyPr/>
        <a:lstStyle/>
        <a:p>
          <a:endParaRPr lang="en-CA"/>
        </a:p>
      </dgm:t>
    </dgm:pt>
    <dgm:pt modelId="{738557BB-79DF-4E5B-9DC1-BCC4F93531BC}" type="pres">
      <dgm:prSet presAssocID="{519166C7-6315-443A-A559-B1A8A6F46B79}" presName="parentText" presStyleLbl="node1" presStyleIdx="0" presStyleCnt="3">
        <dgm:presLayoutVars>
          <dgm:chMax val="0"/>
          <dgm:bulletEnabled val="1"/>
        </dgm:presLayoutVars>
      </dgm:prSet>
      <dgm:spPr/>
      <dgm:t>
        <a:bodyPr/>
        <a:lstStyle/>
        <a:p>
          <a:endParaRPr lang="en-CA"/>
        </a:p>
      </dgm:t>
    </dgm:pt>
    <dgm:pt modelId="{94946F27-9DB9-4CF2-AFB6-046377B57FAE}" type="pres">
      <dgm:prSet presAssocID="{DFDFA307-5348-4B60-95F7-F2B2AA1F1998}" presName="spacer" presStyleCnt="0"/>
      <dgm:spPr/>
    </dgm:pt>
    <dgm:pt modelId="{F8855D75-149D-4A5D-A6B7-582DA1F24A10}" type="pres">
      <dgm:prSet presAssocID="{076A03F1-A673-46F0-BBF8-9947B56965CB}" presName="parentText" presStyleLbl="node1" presStyleIdx="1" presStyleCnt="3">
        <dgm:presLayoutVars>
          <dgm:chMax val="0"/>
          <dgm:bulletEnabled val="1"/>
        </dgm:presLayoutVars>
      </dgm:prSet>
      <dgm:spPr/>
      <dgm:t>
        <a:bodyPr/>
        <a:lstStyle/>
        <a:p>
          <a:endParaRPr lang="en-CA"/>
        </a:p>
      </dgm:t>
    </dgm:pt>
    <dgm:pt modelId="{C550049D-7716-4C72-9202-7F058F753CBE}" type="pres">
      <dgm:prSet presAssocID="{4DA2EC78-CF7F-43F5-8DD5-9900E54A9F39}" presName="spacer" presStyleCnt="0"/>
      <dgm:spPr/>
    </dgm:pt>
    <dgm:pt modelId="{B1761D28-D04E-4D1A-A65C-1B5FC844D854}" type="pres">
      <dgm:prSet presAssocID="{79652AF8-C3F7-4F17-8EEB-FD1161248E96}" presName="parentText" presStyleLbl="node1" presStyleIdx="2" presStyleCnt="3">
        <dgm:presLayoutVars>
          <dgm:chMax val="0"/>
          <dgm:bulletEnabled val="1"/>
        </dgm:presLayoutVars>
      </dgm:prSet>
      <dgm:spPr/>
      <dgm:t>
        <a:bodyPr/>
        <a:lstStyle/>
        <a:p>
          <a:endParaRPr lang="en-CA"/>
        </a:p>
      </dgm:t>
    </dgm:pt>
  </dgm:ptLst>
  <dgm:cxnLst>
    <dgm:cxn modelId="{FFCCE9FB-30AB-43A8-A788-16597DB856BF}" type="presOf" srcId="{076A03F1-A673-46F0-BBF8-9947B56965CB}" destId="{F8855D75-149D-4A5D-A6B7-582DA1F24A10}" srcOrd="0" destOrd="0" presId="urn:microsoft.com/office/officeart/2005/8/layout/vList2"/>
    <dgm:cxn modelId="{351EECA1-854C-4F4D-B975-18EB025C0031}" srcId="{F99647F6-A3CF-4EE8-83E5-C9CB7321FCE7}" destId="{519166C7-6315-443A-A559-B1A8A6F46B79}" srcOrd="0" destOrd="0" parTransId="{169BF758-27BA-4DF3-A42A-D994DD76B82E}" sibTransId="{DFDFA307-5348-4B60-95F7-F2B2AA1F1998}"/>
    <dgm:cxn modelId="{B5485C0C-6738-4FDF-8E49-EFB27C07F4C9}" type="presOf" srcId="{F99647F6-A3CF-4EE8-83E5-C9CB7321FCE7}" destId="{99142724-B428-4FF0-9419-C53C5DC61343}" srcOrd="0" destOrd="0" presId="urn:microsoft.com/office/officeart/2005/8/layout/vList2"/>
    <dgm:cxn modelId="{07B3F5A6-06E5-4B98-B542-0468E6064B4B}" srcId="{F99647F6-A3CF-4EE8-83E5-C9CB7321FCE7}" destId="{076A03F1-A673-46F0-BBF8-9947B56965CB}" srcOrd="1" destOrd="0" parTransId="{313D5533-65F6-4F0F-94B1-A67556A79429}" sibTransId="{4DA2EC78-CF7F-43F5-8DD5-9900E54A9F39}"/>
    <dgm:cxn modelId="{3B002406-CCA4-496E-B8B0-60D314BEFEEB}" type="presOf" srcId="{519166C7-6315-443A-A559-B1A8A6F46B79}" destId="{738557BB-79DF-4E5B-9DC1-BCC4F93531BC}" srcOrd="0" destOrd="0" presId="urn:microsoft.com/office/officeart/2005/8/layout/vList2"/>
    <dgm:cxn modelId="{A874550F-B1C9-4335-91A8-9698CDA1484B}" type="presOf" srcId="{79652AF8-C3F7-4F17-8EEB-FD1161248E96}" destId="{B1761D28-D04E-4D1A-A65C-1B5FC844D854}" srcOrd="0" destOrd="0" presId="urn:microsoft.com/office/officeart/2005/8/layout/vList2"/>
    <dgm:cxn modelId="{83EEBBD9-27E5-4DB9-9070-F1B1E1173501}" srcId="{F99647F6-A3CF-4EE8-83E5-C9CB7321FCE7}" destId="{79652AF8-C3F7-4F17-8EEB-FD1161248E96}" srcOrd="2" destOrd="0" parTransId="{6920F470-53E1-4DFA-AF0D-8AC1F20D78EE}" sibTransId="{F280D062-DC51-449C-A7A4-8A5F47EAB1B1}"/>
    <dgm:cxn modelId="{B1E24CB3-27DA-4AA1-8E21-88DB62B50C25}" type="presParOf" srcId="{99142724-B428-4FF0-9419-C53C5DC61343}" destId="{738557BB-79DF-4E5B-9DC1-BCC4F93531BC}" srcOrd="0" destOrd="0" presId="urn:microsoft.com/office/officeart/2005/8/layout/vList2"/>
    <dgm:cxn modelId="{BECB1B6F-B212-4AD0-BC68-CAE3DAA92818}" type="presParOf" srcId="{99142724-B428-4FF0-9419-C53C5DC61343}" destId="{94946F27-9DB9-4CF2-AFB6-046377B57FAE}" srcOrd="1" destOrd="0" presId="urn:microsoft.com/office/officeart/2005/8/layout/vList2"/>
    <dgm:cxn modelId="{B9835F17-0DF4-47B7-BC5A-292DEEF8CC19}" type="presParOf" srcId="{99142724-B428-4FF0-9419-C53C5DC61343}" destId="{F8855D75-149D-4A5D-A6B7-582DA1F24A10}" srcOrd="2" destOrd="0" presId="urn:microsoft.com/office/officeart/2005/8/layout/vList2"/>
    <dgm:cxn modelId="{D131A43C-F162-4154-9534-21E8F3F6839A}" type="presParOf" srcId="{99142724-B428-4FF0-9419-C53C5DC61343}" destId="{C550049D-7716-4C72-9202-7F058F753CBE}" srcOrd="3" destOrd="0" presId="urn:microsoft.com/office/officeart/2005/8/layout/vList2"/>
    <dgm:cxn modelId="{800F2862-36A9-4B4A-935F-0F0977292354}" type="presParOf" srcId="{99142724-B428-4FF0-9419-C53C5DC61343}" destId="{B1761D28-D04E-4D1A-A65C-1B5FC844D85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47A0A5-3097-4347-A5B3-59021B9941F0}" type="doc">
      <dgm:prSet loTypeId="urn:microsoft.com/office/officeart/2011/layout/TabList" loCatId="list" qsTypeId="urn:microsoft.com/office/officeart/2005/8/quickstyle/simple1" qsCatId="simple" csTypeId="urn:microsoft.com/office/officeart/2005/8/colors/accent1_1" csCatId="accent1" phldr="1"/>
      <dgm:spPr/>
      <dgm:t>
        <a:bodyPr/>
        <a:lstStyle/>
        <a:p>
          <a:endParaRPr lang="en-US"/>
        </a:p>
      </dgm:t>
    </dgm:pt>
    <dgm:pt modelId="{038D2896-6734-458F-8CF7-3C83B311718F}">
      <dgm:prSet custT="1"/>
      <dgm:spPr/>
      <dgm:t>
        <a:bodyPr/>
        <a:lstStyle/>
        <a:p>
          <a:pPr rtl="0"/>
          <a:r>
            <a:rPr lang="en-US" sz="1200" dirty="0"/>
            <a:t>Vision</a:t>
          </a:r>
        </a:p>
      </dgm:t>
    </dgm:pt>
    <dgm:pt modelId="{6A0AA52F-800F-489A-8643-D71B9817CFBE}" type="parTrans" cxnId="{128F8F01-D022-4759-B5A5-5A171C6CB5CE}">
      <dgm:prSet/>
      <dgm:spPr/>
      <dgm:t>
        <a:bodyPr/>
        <a:lstStyle/>
        <a:p>
          <a:endParaRPr lang="en-US" sz="2000"/>
        </a:p>
      </dgm:t>
    </dgm:pt>
    <dgm:pt modelId="{6BE9AF52-27D5-4CCE-9BA1-D22D14548F58}" type="sibTrans" cxnId="{128F8F01-D022-4759-B5A5-5A171C6CB5CE}">
      <dgm:prSet/>
      <dgm:spPr/>
      <dgm:t>
        <a:bodyPr/>
        <a:lstStyle/>
        <a:p>
          <a:endParaRPr lang="en-US" sz="2000"/>
        </a:p>
      </dgm:t>
    </dgm:pt>
    <dgm:pt modelId="{FB4F5DA2-FB73-408D-80CF-84DEFA228771}">
      <dgm:prSet custT="1"/>
      <dgm:spPr/>
      <dgm:t>
        <a:bodyPr/>
        <a:lstStyle/>
        <a:p>
          <a:pPr rtl="0"/>
          <a:r>
            <a:rPr lang="en-US" sz="1200" dirty="0"/>
            <a:t>How is your vision?  Can you read a newspaper? (with your glasses on?), last vision check</a:t>
          </a:r>
        </a:p>
      </dgm:t>
    </dgm:pt>
    <dgm:pt modelId="{97F2A147-5D4F-48A4-AB55-95B905846490}" type="parTrans" cxnId="{EC35A88F-BF2C-49AF-ADEF-A761646D802A}">
      <dgm:prSet/>
      <dgm:spPr/>
      <dgm:t>
        <a:bodyPr/>
        <a:lstStyle/>
        <a:p>
          <a:endParaRPr lang="en-US" sz="2000"/>
        </a:p>
      </dgm:t>
    </dgm:pt>
    <dgm:pt modelId="{5E49C800-83C3-4FE8-8BD6-274A6D40800A}" type="sibTrans" cxnId="{EC35A88F-BF2C-49AF-ADEF-A761646D802A}">
      <dgm:prSet/>
      <dgm:spPr/>
      <dgm:t>
        <a:bodyPr/>
        <a:lstStyle/>
        <a:p>
          <a:endParaRPr lang="en-US" sz="2000"/>
        </a:p>
      </dgm:t>
    </dgm:pt>
    <dgm:pt modelId="{677F2E55-1297-483B-B690-1B96ECD5C3C7}">
      <dgm:prSet custT="1"/>
      <dgm:spPr/>
      <dgm:t>
        <a:bodyPr/>
        <a:lstStyle/>
        <a:p>
          <a:pPr rtl="0"/>
          <a:r>
            <a:rPr lang="en-US" sz="1200" dirty="0"/>
            <a:t>Hearing</a:t>
          </a:r>
        </a:p>
      </dgm:t>
    </dgm:pt>
    <dgm:pt modelId="{FC449D6E-49CC-4ABC-B9B8-07DEE060CB32}" type="parTrans" cxnId="{4305E1CA-3A16-4C74-B70F-3AF8AC61269A}">
      <dgm:prSet/>
      <dgm:spPr/>
      <dgm:t>
        <a:bodyPr/>
        <a:lstStyle/>
        <a:p>
          <a:endParaRPr lang="en-US" sz="2000"/>
        </a:p>
      </dgm:t>
    </dgm:pt>
    <dgm:pt modelId="{4A6DD5A3-BE58-41E5-A7C0-DEDD6D580268}" type="sibTrans" cxnId="{4305E1CA-3A16-4C74-B70F-3AF8AC61269A}">
      <dgm:prSet/>
      <dgm:spPr/>
      <dgm:t>
        <a:bodyPr/>
        <a:lstStyle/>
        <a:p>
          <a:endParaRPr lang="en-US" sz="2000"/>
        </a:p>
      </dgm:t>
    </dgm:pt>
    <dgm:pt modelId="{841C4F94-2D0E-4B59-87AE-55E6BE7D9986}">
      <dgm:prSet custT="1"/>
      <dgm:spPr/>
      <dgm:t>
        <a:bodyPr/>
        <a:lstStyle/>
        <a:p>
          <a:pPr rtl="0"/>
          <a:r>
            <a:rPr lang="en-US" sz="1200" dirty="0"/>
            <a:t>How is your hearing? Use of hearing aid, last hearing check</a:t>
          </a:r>
        </a:p>
      </dgm:t>
    </dgm:pt>
    <dgm:pt modelId="{834A0D80-8C68-45A7-8BDF-AAE54CEA4FF1}" type="parTrans" cxnId="{F21398DF-9146-43FB-812F-07535ACAE65A}">
      <dgm:prSet/>
      <dgm:spPr/>
      <dgm:t>
        <a:bodyPr/>
        <a:lstStyle/>
        <a:p>
          <a:endParaRPr lang="en-US" sz="2000"/>
        </a:p>
      </dgm:t>
    </dgm:pt>
    <dgm:pt modelId="{AC4C368D-773D-46D6-AAA9-91A4FDEBCDB0}" type="sibTrans" cxnId="{F21398DF-9146-43FB-812F-07535ACAE65A}">
      <dgm:prSet/>
      <dgm:spPr/>
      <dgm:t>
        <a:bodyPr/>
        <a:lstStyle/>
        <a:p>
          <a:endParaRPr lang="en-US" sz="2000"/>
        </a:p>
      </dgm:t>
    </dgm:pt>
    <dgm:pt modelId="{4535911A-49BF-4213-AC8B-58ACDD9C03AD}">
      <dgm:prSet custT="1"/>
      <dgm:spPr/>
      <dgm:t>
        <a:bodyPr/>
        <a:lstStyle/>
        <a:p>
          <a:pPr rtl="0"/>
          <a:r>
            <a:rPr lang="en-US" sz="1200" dirty="0"/>
            <a:t>Memory</a:t>
          </a:r>
        </a:p>
      </dgm:t>
    </dgm:pt>
    <dgm:pt modelId="{CCE555D9-1EB8-4538-B162-BD01CB6068D9}" type="parTrans" cxnId="{D675E286-C7CE-4F48-9933-C0F2357F053B}">
      <dgm:prSet/>
      <dgm:spPr/>
      <dgm:t>
        <a:bodyPr/>
        <a:lstStyle/>
        <a:p>
          <a:endParaRPr lang="en-US" sz="2000"/>
        </a:p>
      </dgm:t>
    </dgm:pt>
    <dgm:pt modelId="{19823049-09FE-4135-9A50-1C7B447A54F7}" type="sibTrans" cxnId="{D675E286-C7CE-4F48-9933-C0F2357F053B}">
      <dgm:prSet/>
      <dgm:spPr/>
      <dgm:t>
        <a:bodyPr/>
        <a:lstStyle/>
        <a:p>
          <a:endParaRPr lang="en-US" sz="2000"/>
        </a:p>
      </dgm:t>
    </dgm:pt>
    <dgm:pt modelId="{FC6CC09E-0349-41C3-95F2-51997118C905}">
      <dgm:prSet custT="1"/>
      <dgm:spPr/>
      <dgm:t>
        <a:bodyPr/>
        <a:lstStyle/>
        <a:p>
          <a:pPr rtl="0"/>
          <a:r>
            <a:rPr lang="en-US" sz="1200" dirty="0"/>
            <a:t>How is your memory?</a:t>
          </a:r>
        </a:p>
      </dgm:t>
    </dgm:pt>
    <dgm:pt modelId="{DE8805F5-EA67-4A9A-BE10-8418BD1C2AFF}" type="parTrans" cxnId="{5D16A271-2456-4DEF-AF25-7D878BC13406}">
      <dgm:prSet/>
      <dgm:spPr/>
      <dgm:t>
        <a:bodyPr/>
        <a:lstStyle/>
        <a:p>
          <a:endParaRPr lang="en-US" sz="2000"/>
        </a:p>
      </dgm:t>
    </dgm:pt>
    <dgm:pt modelId="{CC72EF04-8525-4657-9D3F-918A0A9982A2}" type="sibTrans" cxnId="{5D16A271-2456-4DEF-AF25-7D878BC13406}">
      <dgm:prSet/>
      <dgm:spPr/>
      <dgm:t>
        <a:bodyPr/>
        <a:lstStyle/>
        <a:p>
          <a:endParaRPr lang="en-US" sz="2000"/>
        </a:p>
      </dgm:t>
    </dgm:pt>
    <dgm:pt modelId="{9FB7BCA5-3FBB-416F-936D-781D9C039CD5}">
      <dgm:prSet custT="1"/>
      <dgm:spPr/>
      <dgm:t>
        <a:bodyPr/>
        <a:lstStyle/>
        <a:p>
          <a:pPr rtl="0"/>
          <a:r>
            <a:rPr lang="en-US" sz="1200" dirty="0"/>
            <a:t>Mood</a:t>
          </a:r>
        </a:p>
      </dgm:t>
    </dgm:pt>
    <dgm:pt modelId="{048B5C10-292C-48CE-BF2C-815433EA8BA0}" type="parTrans" cxnId="{1D312685-5986-4283-9F38-F2D452CEC60D}">
      <dgm:prSet/>
      <dgm:spPr/>
      <dgm:t>
        <a:bodyPr/>
        <a:lstStyle/>
        <a:p>
          <a:endParaRPr lang="en-US" sz="2000"/>
        </a:p>
      </dgm:t>
    </dgm:pt>
    <dgm:pt modelId="{A1058927-1B12-44E9-A6F9-9A07AE440238}" type="sibTrans" cxnId="{1D312685-5986-4283-9F38-F2D452CEC60D}">
      <dgm:prSet/>
      <dgm:spPr/>
      <dgm:t>
        <a:bodyPr/>
        <a:lstStyle/>
        <a:p>
          <a:endParaRPr lang="en-US" sz="2000"/>
        </a:p>
      </dgm:t>
    </dgm:pt>
    <dgm:pt modelId="{F776E386-5A40-4CC9-99F6-60FF3F850500}">
      <dgm:prSet custT="1"/>
      <dgm:spPr/>
      <dgm:t>
        <a:bodyPr/>
        <a:lstStyle/>
        <a:p>
          <a:pPr rtl="0"/>
          <a:r>
            <a:rPr lang="en-US" sz="1200" dirty="0"/>
            <a:t>How is your mood?</a:t>
          </a:r>
        </a:p>
      </dgm:t>
    </dgm:pt>
    <dgm:pt modelId="{3FAD13C3-0234-4A17-B7A2-3F8E1AAF683A}" type="parTrans" cxnId="{F8388ADC-4F9C-4438-A50D-42265C87507C}">
      <dgm:prSet/>
      <dgm:spPr/>
      <dgm:t>
        <a:bodyPr/>
        <a:lstStyle/>
        <a:p>
          <a:endParaRPr lang="en-US" sz="2000"/>
        </a:p>
      </dgm:t>
    </dgm:pt>
    <dgm:pt modelId="{8AD39358-B662-4E9D-9738-0A7FC85E9965}" type="sibTrans" cxnId="{F8388ADC-4F9C-4438-A50D-42265C87507C}">
      <dgm:prSet/>
      <dgm:spPr/>
      <dgm:t>
        <a:bodyPr/>
        <a:lstStyle/>
        <a:p>
          <a:endParaRPr lang="en-US" sz="2000"/>
        </a:p>
      </dgm:t>
    </dgm:pt>
    <dgm:pt modelId="{0C1F3A9A-203E-4016-90BC-6043A693629E}">
      <dgm:prSet custT="1"/>
      <dgm:spPr/>
      <dgm:t>
        <a:bodyPr/>
        <a:lstStyle/>
        <a:p>
          <a:pPr rtl="0"/>
          <a:r>
            <a:rPr lang="en-US" sz="1200" dirty="0"/>
            <a:t>Bladder</a:t>
          </a:r>
        </a:p>
      </dgm:t>
    </dgm:pt>
    <dgm:pt modelId="{935F893C-0809-48D9-B5BE-6E208492D4F7}" type="parTrans" cxnId="{827E9404-5D30-4532-B950-5A6BC3144E27}">
      <dgm:prSet/>
      <dgm:spPr/>
      <dgm:t>
        <a:bodyPr/>
        <a:lstStyle/>
        <a:p>
          <a:endParaRPr lang="en-US" sz="2000"/>
        </a:p>
      </dgm:t>
    </dgm:pt>
    <dgm:pt modelId="{FA0F6C9A-D73C-4634-9B92-FFA804F551B9}" type="sibTrans" cxnId="{827E9404-5D30-4532-B950-5A6BC3144E27}">
      <dgm:prSet/>
      <dgm:spPr/>
      <dgm:t>
        <a:bodyPr/>
        <a:lstStyle/>
        <a:p>
          <a:endParaRPr lang="en-US" sz="2000"/>
        </a:p>
      </dgm:t>
    </dgm:pt>
    <dgm:pt modelId="{1DFA5BCB-77C8-44D6-A4D2-7F2555D9D1B9}">
      <dgm:prSet custT="1"/>
      <dgm:spPr/>
      <dgm:t>
        <a:bodyPr/>
        <a:lstStyle/>
        <a:p>
          <a:pPr rtl="0"/>
          <a:r>
            <a:rPr lang="en-US" sz="1200" dirty="0"/>
            <a:t>Do you ever lose control of your bladder? Frequency,  nocturia, </a:t>
          </a:r>
        </a:p>
      </dgm:t>
    </dgm:pt>
    <dgm:pt modelId="{69D27B47-C80F-4E4D-992C-B565AE52EE0E}" type="parTrans" cxnId="{91321381-2CE5-4686-9F1E-C2A16E1CA805}">
      <dgm:prSet/>
      <dgm:spPr/>
      <dgm:t>
        <a:bodyPr/>
        <a:lstStyle/>
        <a:p>
          <a:endParaRPr lang="en-US" sz="2000"/>
        </a:p>
      </dgm:t>
    </dgm:pt>
    <dgm:pt modelId="{E4FD22EA-AC3E-404A-91BC-D5615DE9E2A3}" type="sibTrans" cxnId="{91321381-2CE5-4686-9F1E-C2A16E1CA805}">
      <dgm:prSet/>
      <dgm:spPr/>
      <dgm:t>
        <a:bodyPr/>
        <a:lstStyle/>
        <a:p>
          <a:endParaRPr lang="en-US" sz="2000"/>
        </a:p>
      </dgm:t>
    </dgm:pt>
    <dgm:pt modelId="{E7E04AB8-268D-4284-98B3-B94EE763D879}">
      <dgm:prSet custT="1"/>
      <dgm:spPr/>
      <dgm:t>
        <a:bodyPr/>
        <a:lstStyle/>
        <a:p>
          <a:pPr rtl="0"/>
          <a:r>
            <a:rPr lang="en-US" sz="1200" dirty="0"/>
            <a:t>Bowels</a:t>
          </a:r>
        </a:p>
      </dgm:t>
    </dgm:pt>
    <dgm:pt modelId="{668A5B3C-6849-4B11-ADD7-2A1C310B295A}" type="parTrans" cxnId="{98D9C12D-088C-440D-8F57-483765D3DE5F}">
      <dgm:prSet/>
      <dgm:spPr/>
      <dgm:t>
        <a:bodyPr/>
        <a:lstStyle/>
        <a:p>
          <a:endParaRPr lang="en-US" sz="2000"/>
        </a:p>
      </dgm:t>
    </dgm:pt>
    <dgm:pt modelId="{48079048-10BB-4BAA-A183-58F2B6CB41C5}" type="sibTrans" cxnId="{98D9C12D-088C-440D-8F57-483765D3DE5F}">
      <dgm:prSet/>
      <dgm:spPr/>
      <dgm:t>
        <a:bodyPr/>
        <a:lstStyle/>
        <a:p>
          <a:endParaRPr lang="en-US" sz="2000"/>
        </a:p>
      </dgm:t>
    </dgm:pt>
    <dgm:pt modelId="{1C456CE8-2E15-4252-9FCD-67A00F0EA1C4}">
      <dgm:prSet custT="1"/>
      <dgm:spPr/>
      <dgm:t>
        <a:bodyPr/>
        <a:lstStyle/>
        <a:p>
          <a:pPr rtl="0"/>
          <a:r>
            <a:rPr lang="en-US" sz="1200" dirty="0"/>
            <a:t> How are your bowel habits?</a:t>
          </a:r>
        </a:p>
      </dgm:t>
    </dgm:pt>
    <dgm:pt modelId="{1F9A2F7C-0FA5-4B84-84C3-D1C0B9D5051D}" type="parTrans" cxnId="{12C11D4E-2242-4CE9-A9AE-7D10BDFFCE9B}">
      <dgm:prSet/>
      <dgm:spPr/>
      <dgm:t>
        <a:bodyPr/>
        <a:lstStyle/>
        <a:p>
          <a:endParaRPr lang="en-US" sz="2000"/>
        </a:p>
      </dgm:t>
    </dgm:pt>
    <dgm:pt modelId="{68B11F45-D553-4D71-B71C-301B4AD34F8C}" type="sibTrans" cxnId="{12C11D4E-2242-4CE9-A9AE-7D10BDFFCE9B}">
      <dgm:prSet/>
      <dgm:spPr/>
      <dgm:t>
        <a:bodyPr/>
        <a:lstStyle/>
        <a:p>
          <a:endParaRPr lang="en-US" sz="2000"/>
        </a:p>
      </dgm:t>
    </dgm:pt>
    <dgm:pt modelId="{B8AB686D-378B-4263-A0F3-528C438D9FE2}">
      <dgm:prSet custT="1"/>
      <dgm:spPr/>
      <dgm:t>
        <a:bodyPr/>
        <a:lstStyle/>
        <a:p>
          <a:pPr rtl="0"/>
          <a:r>
            <a:rPr lang="en-US" sz="1200" dirty="0"/>
            <a:t>Balance and falls</a:t>
          </a:r>
        </a:p>
      </dgm:t>
    </dgm:pt>
    <dgm:pt modelId="{3527D307-1F3F-4263-B22F-2A4A65C84B35}" type="parTrans" cxnId="{6CA3E903-A1C0-4979-83E6-D63A45B5E732}">
      <dgm:prSet/>
      <dgm:spPr/>
      <dgm:t>
        <a:bodyPr/>
        <a:lstStyle/>
        <a:p>
          <a:endParaRPr lang="en-US" sz="2000"/>
        </a:p>
      </dgm:t>
    </dgm:pt>
    <dgm:pt modelId="{CE885F06-2C68-49D4-ACE5-D72ED0B459D8}" type="sibTrans" cxnId="{6CA3E903-A1C0-4979-83E6-D63A45B5E732}">
      <dgm:prSet/>
      <dgm:spPr/>
      <dgm:t>
        <a:bodyPr/>
        <a:lstStyle/>
        <a:p>
          <a:endParaRPr lang="en-US" sz="2000"/>
        </a:p>
      </dgm:t>
    </dgm:pt>
    <dgm:pt modelId="{BC8EB406-3AF5-40C0-8D15-24E90AFA32D0}">
      <dgm:prSet custT="1"/>
      <dgm:spPr/>
      <dgm:t>
        <a:bodyPr/>
        <a:lstStyle/>
        <a:p>
          <a:pPr rtl="0"/>
          <a:r>
            <a:rPr lang="en-US" sz="1200" dirty="0"/>
            <a:t>How is your balance? Have you ever had any falls or fractures?</a:t>
          </a:r>
        </a:p>
      </dgm:t>
    </dgm:pt>
    <dgm:pt modelId="{7D33FEC2-9C4C-4300-ACCC-752B89CEFAB6}" type="parTrans" cxnId="{9C89BF1D-AC9E-4707-9691-91746EB90CCC}">
      <dgm:prSet/>
      <dgm:spPr/>
      <dgm:t>
        <a:bodyPr/>
        <a:lstStyle/>
        <a:p>
          <a:endParaRPr lang="en-US" sz="2000"/>
        </a:p>
      </dgm:t>
    </dgm:pt>
    <dgm:pt modelId="{54368954-7478-46D4-ABA6-884FEC3B6E5B}" type="sibTrans" cxnId="{9C89BF1D-AC9E-4707-9691-91746EB90CCC}">
      <dgm:prSet/>
      <dgm:spPr/>
      <dgm:t>
        <a:bodyPr/>
        <a:lstStyle/>
        <a:p>
          <a:endParaRPr lang="en-US" sz="2000"/>
        </a:p>
      </dgm:t>
    </dgm:pt>
    <dgm:pt modelId="{46A3D2C5-1FDF-4C50-9CFD-D4A6C2A9867C}">
      <dgm:prSet custT="1"/>
      <dgm:spPr/>
      <dgm:t>
        <a:bodyPr/>
        <a:lstStyle/>
        <a:p>
          <a:pPr rtl="0"/>
          <a:r>
            <a:rPr lang="en-US" sz="1200" dirty="0"/>
            <a:t>Dentition, appetite and weight</a:t>
          </a:r>
        </a:p>
      </dgm:t>
    </dgm:pt>
    <dgm:pt modelId="{255C2C19-53BB-4549-8C66-A40F49839944}" type="parTrans" cxnId="{BDAD329D-8A59-4B11-8877-FFC6B9587FA9}">
      <dgm:prSet/>
      <dgm:spPr/>
      <dgm:t>
        <a:bodyPr/>
        <a:lstStyle/>
        <a:p>
          <a:endParaRPr lang="en-US" sz="2000"/>
        </a:p>
      </dgm:t>
    </dgm:pt>
    <dgm:pt modelId="{276F883A-A3FC-4EE5-AB10-BCB544F94DB1}" type="sibTrans" cxnId="{BDAD329D-8A59-4B11-8877-FFC6B9587FA9}">
      <dgm:prSet/>
      <dgm:spPr/>
      <dgm:t>
        <a:bodyPr/>
        <a:lstStyle/>
        <a:p>
          <a:endParaRPr lang="en-US" sz="2000"/>
        </a:p>
      </dgm:t>
    </dgm:pt>
    <dgm:pt modelId="{354F1300-3572-42B2-9207-467BFE4E523F}">
      <dgm:prSet custT="1"/>
      <dgm:spPr/>
      <dgm:t>
        <a:bodyPr/>
        <a:lstStyle/>
        <a:p>
          <a:pPr rtl="0"/>
          <a:r>
            <a:rPr lang="en-US" sz="1200" dirty="0"/>
            <a:t>Any dental issues? Last  dental check up ,How is your appetite?  Have you lost any weight?</a:t>
          </a:r>
        </a:p>
      </dgm:t>
    </dgm:pt>
    <dgm:pt modelId="{DF6B0F37-6EE2-4E8C-898C-A2FB5C393B71}" type="parTrans" cxnId="{1B670B72-8A91-4E7E-B264-9AEAC6226017}">
      <dgm:prSet/>
      <dgm:spPr/>
      <dgm:t>
        <a:bodyPr/>
        <a:lstStyle/>
        <a:p>
          <a:endParaRPr lang="en-US" sz="2000"/>
        </a:p>
      </dgm:t>
    </dgm:pt>
    <dgm:pt modelId="{CBEAB2FF-C318-43F7-9936-4C4C6D96302D}" type="sibTrans" cxnId="{1B670B72-8A91-4E7E-B264-9AEAC6226017}">
      <dgm:prSet/>
      <dgm:spPr/>
      <dgm:t>
        <a:bodyPr/>
        <a:lstStyle/>
        <a:p>
          <a:endParaRPr lang="en-US" sz="2000"/>
        </a:p>
      </dgm:t>
    </dgm:pt>
    <dgm:pt modelId="{BF8DCEAB-4E79-4BBF-819D-260BB255DE42}">
      <dgm:prSet custT="1"/>
      <dgm:spPr/>
      <dgm:t>
        <a:bodyPr/>
        <a:lstStyle/>
        <a:p>
          <a:pPr rtl="0"/>
          <a:r>
            <a:rPr lang="en-US" sz="1200" dirty="0"/>
            <a:t>Sleep </a:t>
          </a:r>
        </a:p>
      </dgm:t>
    </dgm:pt>
    <dgm:pt modelId="{C8C0A690-C2F4-4F51-A655-0D24DF195F7B}" type="parTrans" cxnId="{6FB10A14-7CAC-4C54-A5AF-BF63677A47DD}">
      <dgm:prSet/>
      <dgm:spPr/>
      <dgm:t>
        <a:bodyPr/>
        <a:lstStyle/>
        <a:p>
          <a:endParaRPr lang="en-US" sz="2000"/>
        </a:p>
      </dgm:t>
    </dgm:pt>
    <dgm:pt modelId="{C33AB0BA-38DE-4240-9D4E-0149BBC50AED}" type="sibTrans" cxnId="{6FB10A14-7CAC-4C54-A5AF-BF63677A47DD}">
      <dgm:prSet/>
      <dgm:spPr/>
      <dgm:t>
        <a:bodyPr/>
        <a:lstStyle/>
        <a:p>
          <a:endParaRPr lang="en-US" sz="2000"/>
        </a:p>
      </dgm:t>
    </dgm:pt>
    <dgm:pt modelId="{2C4BE69F-535E-47E2-9864-9A7376B6DF90}">
      <dgm:prSet custT="1"/>
      <dgm:spPr/>
      <dgm:t>
        <a:bodyPr/>
        <a:lstStyle/>
        <a:p>
          <a:pPr rtl="0"/>
          <a:r>
            <a:rPr lang="en-US" sz="1200" dirty="0"/>
            <a:t>Pain </a:t>
          </a:r>
        </a:p>
      </dgm:t>
    </dgm:pt>
    <dgm:pt modelId="{B7637C13-562C-417F-AA87-FE9DA493B60C}" type="parTrans" cxnId="{C09490AF-A17E-404F-BFE5-FF80E8806C86}">
      <dgm:prSet/>
      <dgm:spPr/>
      <dgm:t>
        <a:bodyPr/>
        <a:lstStyle/>
        <a:p>
          <a:endParaRPr lang="en-US" sz="2000"/>
        </a:p>
      </dgm:t>
    </dgm:pt>
    <dgm:pt modelId="{C321F214-A8D2-4B9E-95A5-B2F251DBD063}" type="sibTrans" cxnId="{C09490AF-A17E-404F-BFE5-FF80E8806C86}">
      <dgm:prSet/>
      <dgm:spPr/>
      <dgm:t>
        <a:bodyPr/>
        <a:lstStyle/>
        <a:p>
          <a:endParaRPr lang="en-US" sz="2000"/>
        </a:p>
      </dgm:t>
    </dgm:pt>
    <dgm:pt modelId="{A9457669-B601-4FCF-A242-18DB5B64956F}">
      <dgm:prSet custT="1"/>
      <dgm:spPr/>
      <dgm:t>
        <a:bodyPr/>
        <a:lstStyle/>
        <a:p>
          <a:pPr rtl="0"/>
          <a:r>
            <a:rPr lang="en-US" sz="1200" dirty="0"/>
            <a:t>How is your sleep?</a:t>
          </a:r>
        </a:p>
      </dgm:t>
    </dgm:pt>
    <dgm:pt modelId="{BD9C9E54-A6E8-49E1-BF52-C72B911FDFC2}" type="parTrans" cxnId="{2108D96A-CDD3-4B7B-AC17-33A8CD51ACF9}">
      <dgm:prSet/>
      <dgm:spPr/>
      <dgm:t>
        <a:bodyPr/>
        <a:lstStyle/>
        <a:p>
          <a:endParaRPr lang="en-US" sz="2000"/>
        </a:p>
      </dgm:t>
    </dgm:pt>
    <dgm:pt modelId="{FB7E6EC3-CE8D-496A-806D-EBABD2D49CE1}" type="sibTrans" cxnId="{2108D96A-CDD3-4B7B-AC17-33A8CD51ACF9}">
      <dgm:prSet/>
      <dgm:spPr/>
      <dgm:t>
        <a:bodyPr/>
        <a:lstStyle/>
        <a:p>
          <a:endParaRPr lang="en-US" sz="2000"/>
        </a:p>
      </dgm:t>
    </dgm:pt>
    <dgm:pt modelId="{566874A2-7D0F-42DB-A6FA-FA451BBD3908}">
      <dgm:prSet custT="1"/>
      <dgm:spPr/>
      <dgm:t>
        <a:bodyPr/>
        <a:lstStyle/>
        <a:p>
          <a:pPr rtl="0"/>
          <a:r>
            <a:rPr lang="en-US" sz="1200" dirty="0"/>
            <a:t>Do you have any pain?</a:t>
          </a:r>
        </a:p>
      </dgm:t>
    </dgm:pt>
    <dgm:pt modelId="{1A325F1D-3B20-487E-8532-0604291246B6}" type="parTrans" cxnId="{FB6EBCFB-DA91-4B7D-8573-DFAB1CAAD46C}">
      <dgm:prSet/>
      <dgm:spPr/>
      <dgm:t>
        <a:bodyPr/>
        <a:lstStyle/>
        <a:p>
          <a:endParaRPr lang="en-US" sz="2000"/>
        </a:p>
      </dgm:t>
    </dgm:pt>
    <dgm:pt modelId="{831E9847-D982-4EAF-BD33-0E23A833399B}" type="sibTrans" cxnId="{FB6EBCFB-DA91-4B7D-8573-DFAB1CAAD46C}">
      <dgm:prSet/>
      <dgm:spPr/>
      <dgm:t>
        <a:bodyPr/>
        <a:lstStyle/>
        <a:p>
          <a:endParaRPr lang="en-US" sz="2000"/>
        </a:p>
      </dgm:t>
    </dgm:pt>
    <dgm:pt modelId="{757EB9A4-753C-4427-9900-CCD6D023181C}" type="pres">
      <dgm:prSet presAssocID="{2847A0A5-3097-4347-A5B3-59021B9941F0}" presName="Name0" presStyleCnt="0">
        <dgm:presLayoutVars>
          <dgm:chMax/>
          <dgm:chPref val="3"/>
          <dgm:dir/>
          <dgm:animOne val="branch"/>
          <dgm:animLvl val="lvl"/>
        </dgm:presLayoutVars>
      </dgm:prSet>
      <dgm:spPr/>
      <dgm:t>
        <a:bodyPr/>
        <a:lstStyle/>
        <a:p>
          <a:endParaRPr lang="en-CA"/>
        </a:p>
      </dgm:t>
    </dgm:pt>
    <dgm:pt modelId="{77A57F0B-5690-4628-9979-93FD5B742EA7}" type="pres">
      <dgm:prSet presAssocID="{038D2896-6734-458F-8CF7-3C83B311718F}" presName="composite" presStyleCnt="0"/>
      <dgm:spPr/>
    </dgm:pt>
    <dgm:pt modelId="{8DD94E80-C093-4669-83F9-64AB7DCEECC3}" type="pres">
      <dgm:prSet presAssocID="{038D2896-6734-458F-8CF7-3C83B311718F}" presName="FirstChild" presStyleLbl="revTx" presStyleIdx="0" presStyleCnt="10">
        <dgm:presLayoutVars>
          <dgm:chMax val="0"/>
          <dgm:chPref val="0"/>
          <dgm:bulletEnabled val="1"/>
        </dgm:presLayoutVars>
      </dgm:prSet>
      <dgm:spPr/>
      <dgm:t>
        <a:bodyPr/>
        <a:lstStyle/>
        <a:p>
          <a:endParaRPr lang="en-CA"/>
        </a:p>
      </dgm:t>
    </dgm:pt>
    <dgm:pt modelId="{CAC238B9-81FE-4307-BC75-567DE8633870}" type="pres">
      <dgm:prSet presAssocID="{038D2896-6734-458F-8CF7-3C83B311718F}" presName="Parent" presStyleLbl="alignNode1" presStyleIdx="0" presStyleCnt="10">
        <dgm:presLayoutVars>
          <dgm:chMax val="3"/>
          <dgm:chPref val="3"/>
          <dgm:bulletEnabled val="1"/>
        </dgm:presLayoutVars>
      </dgm:prSet>
      <dgm:spPr/>
      <dgm:t>
        <a:bodyPr/>
        <a:lstStyle/>
        <a:p>
          <a:endParaRPr lang="en-CA"/>
        </a:p>
      </dgm:t>
    </dgm:pt>
    <dgm:pt modelId="{DDA0E45B-89E8-4196-B7A0-6C4E5B952944}" type="pres">
      <dgm:prSet presAssocID="{038D2896-6734-458F-8CF7-3C83B311718F}" presName="Accent" presStyleLbl="parChTrans1D1" presStyleIdx="0" presStyleCnt="10"/>
      <dgm:spPr>
        <a:ln>
          <a:solidFill>
            <a:schemeClr val="accent2"/>
          </a:solidFill>
        </a:ln>
      </dgm:spPr>
    </dgm:pt>
    <dgm:pt modelId="{F0BEE1F0-3BC5-417C-AA75-DD18BB814133}" type="pres">
      <dgm:prSet presAssocID="{6BE9AF52-27D5-4CCE-9BA1-D22D14548F58}" presName="sibTrans" presStyleCnt="0"/>
      <dgm:spPr/>
    </dgm:pt>
    <dgm:pt modelId="{761A4082-DEED-4B9E-AC2C-55778AAA6920}" type="pres">
      <dgm:prSet presAssocID="{677F2E55-1297-483B-B690-1B96ECD5C3C7}" presName="composite" presStyleCnt="0"/>
      <dgm:spPr/>
    </dgm:pt>
    <dgm:pt modelId="{FE719611-B289-45F1-861D-90FD2C7162C6}" type="pres">
      <dgm:prSet presAssocID="{677F2E55-1297-483B-B690-1B96ECD5C3C7}" presName="FirstChild" presStyleLbl="revTx" presStyleIdx="1" presStyleCnt="10">
        <dgm:presLayoutVars>
          <dgm:chMax val="0"/>
          <dgm:chPref val="0"/>
          <dgm:bulletEnabled val="1"/>
        </dgm:presLayoutVars>
      </dgm:prSet>
      <dgm:spPr/>
      <dgm:t>
        <a:bodyPr/>
        <a:lstStyle/>
        <a:p>
          <a:endParaRPr lang="en-CA"/>
        </a:p>
      </dgm:t>
    </dgm:pt>
    <dgm:pt modelId="{E3DAB73F-F466-42EE-BEC9-D072B2E6AE8B}" type="pres">
      <dgm:prSet presAssocID="{677F2E55-1297-483B-B690-1B96ECD5C3C7}" presName="Parent" presStyleLbl="alignNode1" presStyleIdx="1" presStyleCnt="10">
        <dgm:presLayoutVars>
          <dgm:chMax val="3"/>
          <dgm:chPref val="3"/>
          <dgm:bulletEnabled val="1"/>
        </dgm:presLayoutVars>
      </dgm:prSet>
      <dgm:spPr/>
      <dgm:t>
        <a:bodyPr/>
        <a:lstStyle/>
        <a:p>
          <a:endParaRPr lang="en-CA"/>
        </a:p>
      </dgm:t>
    </dgm:pt>
    <dgm:pt modelId="{61D5930F-0567-48E2-B182-BE299B31FFC6}" type="pres">
      <dgm:prSet presAssocID="{677F2E55-1297-483B-B690-1B96ECD5C3C7}" presName="Accent" presStyleLbl="parChTrans1D1" presStyleIdx="1" presStyleCnt="10"/>
      <dgm:spPr/>
    </dgm:pt>
    <dgm:pt modelId="{EBAFDEB8-5469-4862-B08E-8227D23C7DF3}" type="pres">
      <dgm:prSet presAssocID="{4A6DD5A3-BE58-41E5-A7C0-DEDD6D580268}" presName="sibTrans" presStyleCnt="0"/>
      <dgm:spPr/>
    </dgm:pt>
    <dgm:pt modelId="{A834B476-D41D-404E-A5E4-A566FA826C9B}" type="pres">
      <dgm:prSet presAssocID="{4535911A-49BF-4213-AC8B-58ACDD9C03AD}" presName="composite" presStyleCnt="0"/>
      <dgm:spPr/>
    </dgm:pt>
    <dgm:pt modelId="{198F7D30-6541-4F8F-ADC2-C75B6D8B4D64}" type="pres">
      <dgm:prSet presAssocID="{4535911A-49BF-4213-AC8B-58ACDD9C03AD}" presName="FirstChild" presStyleLbl="revTx" presStyleIdx="2" presStyleCnt="10">
        <dgm:presLayoutVars>
          <dgm:chMax val="0"/>
          <dgm:chPref val="0"/>
          <dgm:bulletEnabled val="1"/>
        </dgm:presLayoutVars>
      </dgm:prSet>
      <dgm:spPr/>
      <dgm:t>
        <a:bodyPr/>
        <a:lstStyle/>
        <a:p>
          <a:endParaRPr lang="en-CA"/>
        </a:p>
      </dgm:t>
    </dgm:pt>
    <dgm:pt modelId="{6095FEA8-7E69-4FA2-BD57-0308433A09C4}" type="pres">
      <dgm:prSet presAssocID="{4535911A-49BF-4213-AC8B-58ACDD9C03AD}" presName="Parent" presStyleLbl="alignNode1" presStyleIdx="2" presStyleCnt="10">
        <dgm:presLayoutVars>
          <dgm:chMax val="3"/>
          <dgm:chPref val="3"/>
          <dgm:bulletEnabled val="1"/>
        </dgm:presLayoutVars>
      </dgm:prSet>
      <dgm:spPr/>
      <dgm:t>
        <a:bodyPr/>
        <a:lstStyle/>
        <a:p>
          <a:endParaRPr lang="en-CA"/>
        </a:p>
      </dgm:t>
    </dgm:pt>
    <dgm:pt modelId="{270BFD52-67B9-4752-83CF-60E7974A7CB2}" type="pres">
      <dgm:prSet presAssocID="{4535911A-49BF-4213-AC8B-58ACDD9C03AD}" presName="Accent" presStyleLbl="parChTrans1D1" presStyleIdx="2" presStyleCnt="10"/>
      <dgm:spPr/>
    </dgm:pt>
    <dgm:pt modelId="{86A914E9-A3FA-4EBA-83E5-C5E28FFC3B22}" type="pres">
      <dgm:prSet presAssocID="{19823049-09FE-4135-9A50-1C7B447A54F7}" presName="sibTrans" presStyleCnt="0"/>
      <dgm:spPr/>
    </dgm:pt>
    <dgm:pt modelId="{F5F24AA0-8ACE-487A-A46B-23B68A8BCD53}" type="pres">
      <dgm:prSet presAssocID="{9FB7BCA5-3FBB-416F-936D-781D9C039CD5}" presName="composite" presStyleCnt="0"/>
      <dgm:spPr/>
    </dgm:pt>
    <dgm:pt modelId="{0A0C8E89-B286-4E02-84B0-D1ABC37B750C}" type="pres">
      <dgm:prSet presAssocID="{9FB7BCA5-3FBB-416F-936D-781D9C039CD5}" presName="FirstChild" presStyleLbl="revTx" presStyleIdx="3" presStyleCnt="10">
        <dgm:presLayoutVars>
          <dgm:chMax val="0"/>
          <dgm:chPref val="0"/>
          <dgm:bulletEnabled val="1"/>
        </dgm:presLayoutVars>
      </dgm:prSet>
      <dgm:spPr/>
      <dgm:t>
        <a:bodyPr/>
        <a:lstStyle/>
        <a:p>
          <a:endParaRPr lang="en-CA"/>
        </a:p>
      </dgm:t>
    </dgm:pt>
    <dgm:pt modelId="{B07B0EA7-127B-49A4-A3C9-1381058D88E8}" type="pres">
      <dgm:prSet presAssocID="{9FB7BCA5-3FBB-416F-936D-781D9C039CD5}" presName="Parent" presStyleLbl="alignNode1" presStyleIdx="3" presStyleCnt="10">
        <dgm:presLayoutVars>
          <dgm:chMax val="3"/>
          <dgm:chPref val="3"/>
          <dgm:bulletEnabled val="1"/>
        </dgm:presLayoutVars>
      </dgm:prSet>
      <dgm:spPr/>
      <dgm:t>
        <a:bodyPr/>
        <a:lstStyle/>
        <a:p>
          <a:endParaRPr lang="en-CA"/>
        </a:p>
      </dgm:t>
    </dgm:pt>
    <dgm:pt modelId="{EA1C4CC9-08B2-407E-B7EF-2347E9301531}" type="pres">
      <dgm:prSet presAssocID="{9FB7BCA5-3FBB-416F-936D-781D9C039CD5}" presName="Accent" presStyleLbl="parChTrans1D1" presStyleIdx="3" presStyleCnt="10"/>
      <dgm:spPr/>
    </dgm:pt>
    <dgm:pt modelId="{D3CEE8C1-33AF-4C3F-B7BA-4272CAF9A7FD}" type="pres">
      <dgm:prSet presAssocID="{A1058927-1B12-44E9-A6F9-9A07AE440238}" presName="sibTrans" presStyleCnt="0"/>
      <dgm:spPr/>
    </dgm:pt>
    <dgm:pt modelId="{A4C77CBE-515A-459E-9221-290C2FF96257}" type="pres">
      <dgm:prSet presAssocID="{0C1F3A9A-203E-4016-90BC-6043A693629E}" presName="composite" presStyleCnt="0"/>
      <dgm:spPr/>
    </dgm:pt>
    <dgm:pt modelId="{383AC3C9-A6F3-43FC-B602-D2C1C6DD52A5}" type="pres">
      <dgm:prSet presAssocID="{0C1F3A9A-203E-4016-90BC-6043A693629E}" presName="FirstChild" presStyleLbl="revTx" presStyleIdx="4" presStyleCnt="10">
        <dgm:presLayoutVars>
          <dgm:chMax val="0"/>
          <dgm:chPref val="0"/>
          <dgm:bulletEnabled val="1"/>
        </dgm:presLayoutVars>
      </dgm:prSet>
      <dgm:spPr/>
      <dgm:t>
        <a:bodyPr/>
        <a:lstStyle/>
        <a:p>
          <a:endParaRPr lang="en-CA"/>
        </a:p>
      </dgm:t>
    </dgm:pt>
    <dgm:pt modelId="{D2773862-2E99-45F0-8CC5-2E2089974DF4}" type="pres">
      <dgm:prSet presAssocID="{0C1F3A9A-203E-4016-90BC-6043A693629E}" presName="Parent" presStyleLbl="alignNode1" presStyleIdx="4" presStyleCnt="10">
        <dgm:presLayoutVars>
          <dgm:chMax val="3"/>
          <dgm:chPref val="3"/>
          <dgm:bulletEnabled val="1"/>
        </dgm:presLayoutVars>
      </dgm:prSet>
      <dgm:spPr/>
      <dgm:t>
        <a:bodyPr/>
        <a:lstStyle/>
        <a:p>
          <a:endParaRPr lang="en-CA"/>
        </a:p>
      </dgm:t>
    </dgm:pt>
    <dgm:pt modelId="{C89323F3-AC86-489C-A6EF-FE464FD93ACC}" type="pres">
      <dgm:prSet presAssocID="{0C1F3A9A-203E-4016-90BC-6043A693629E}" presName="Accent" presStyleLbl="parChTrans1D1" presStyleIdx="4" presStyleCnt="10"/>
      <dgm:spPr/>
    </dgm:pt>
    <dgm:pt modelId="{BE479DF7-A441-4C0C-AB04-A0055AA4C61C}" type="pres">
      <dgm:prSet presAssocID="{FA0F6C9A-D73C-4634-9B92-FFA804F551B9}" presName="sibTrans" presStyleCnt="0"/>
      <dgm:spPr/>
    </dgm:pt>
    <dgm:pt modelId="{9E4B8AE1-07BD-40DE-BC41-EE3A1E013C10}" type="pres">
      <dgm:prSet presAssocID="{E7E04AB8-268D-4284-98B3-B94EE763D879}" presName="composite" presStyleCnt="0"/>
      <dgm:spPr/>
    </dgm:pt>
    <dgm:pt modelId="{CF57026B-637B-49E0-8CFB-BEF9C4D13BCC}" type="pres">
      <dgm:prSet presAssocID="{E7E04AB8-268D-4284-98B3-B94EE763D879}" presName="FirstChild" presStyleLbl="revTx" presStyleIdx="5" presStyleCnt="10">
        <dgm:presLayoutVars>
          <dgm:chMax val="0"/>
          <dgm:chPref val="0"/>
          <dgm:bulletEnabled val="1"/>
        </dgm:presLayoutVars>
      </dgm:prSet>
      <dgm:spPr/>
      <dgm:t>
        <a:bodyPr/>
        <a:lstStyle/>
        <a:p>
          <a:endParaRPr lang="en-CA"/>
        </a:p>
      </dgm:t>
    </dgm:pt>
    <dgm:pt modelId="{73BBFF61-6729-4A6E-A2F4-8966A5E617C3}" type="pres">
      <dgm:prSet presAssocID="{E7E04AB8-268D-4284-98B3-B94EE763D879}" presName="Parent" presStyleLbl="alignNode1" presStyleIdx="5" presStyleCnt="10">
        <dgm:presLayoutVars>
          <dgm:chMax val="3"/>
          <dgm:chPref val="3"/>
          <dgm:bulletEnabled val="1"/>
        </dgm:presLayoutVars>
      </dgm:prSet>
      <dgm:spPr/>
      <dgm:t>
        <a:bodyPr/>
        <a:lstStyle/>
        <a:p>
          <a:endParaRPr lang="en-CA"/>
        </a:p>
      </dgm:t>
    </dgm:pt>
    <dgm:pt modelId="{AD485DC2-DE52-4F75-B707-B38C6D733E3B}" type="pres">
      <dgm:prSet presAssocID="{E7E04AB8-268D-4284-98B3-B94EE763D879}" presName="Accent" presStyleLbl="parChTrans1D1" presStyleIdx="5" presStyleCnt="10"/>
      <dgm:spPr/>
    </dgm:pt>
    <dgm:pt modelId="{E8838B17-A955-4E16-AEB5-AEC35F305043}" type="pres">
      <dgm:prSet presAssocID="{48079048-10BB-4BAA-A183-58F2B6CB41C5}" presName="sibTrans" presStyleCnt="0"/>
      <dgm:spPr/>
    </dgm:pt>
    <dgm:pt modelId="{6DCDCBEF-866D-4FC7-B055-D3F54809042C}" type="pres">
      <dgm:prSet presAssocID="{B8AB686D-378B-4263-A0F3-528C438D9FE2}" presName="composite" presStyleCnt="0"/>
      <dgm:spPr/>
    </dgm:pt>
    <dgm:pt modelId="{C6A540E1-8DAA-49BC-B29D-8FBE8C621C86}" type="pres">
      <dgm:prSet presAssocID="{B8AB686D-378B-4263-A0F3-528C438D9FE2}" presName="FirstChild" presStyleLbl="revTx" presStyleIdx="6" presStyleCnt="10">
        <dgm:presLayoutVars>
          <dgm:chMax val="0"/>
          <dgm:chPref val="0"/>
          <dgm:bulletEnabled val="1"/>
        </dgm:presLayoutVars>
      </dgm:prSet>
      <dgm:spPr/>
      <dgm:t>
        <a:bodyPr/>
        <a:lstStyle/>
        <a:p>
          <a:endParaRPr lang="en-CA"/>
        </a:p>
      </dgm:t>
    </dgm:pt>
    <dgm:pt modelId="{BF68DB6F-41A1-4F44-9B00-58957CFD1730}" type="pres">
      <dgm:prSet presAssocID="{B8AB686D-378B-4263-A0F3-528C438D9FE2}" presName="Parent" presStyleLbl="alignNode1" presStyleIdx="6" presStyleCnt="10">
        <dgm:presLayoutVars>
          <dgm:chMax val="3"/>
          <dgm:chPref val="3"/>
          <dgm:bulletEnabled val="1"/>
        </dgm:presLayoutVars>
      </dgm:prSet>
      <dgm:spPr/>
      <dgm:t>
        <a:bodyPr/>
        <a:lstStyle/>
        <a:p>
          <a:endParaRPr lang="en-CA"/>
        </a:p>
      </dgm:t>
    </dgm:pt>
    <dgm:pt modelId="{DD9F1D2A-FADD-411C-A837-F48B30D2AEEF}" type="pres">
      <dgm:prSet presAssocID="{B8AB686D-378B-4263-A0F3-528C438D9FE2}" presName="Accent" presStyleLbl="parChTrans1D1" presStyleIdx="6" presStyleCnt="10"/>
      <dgm:spPr/>
    </dgm:pt>
    <dgm:pt modelId="{13034BEF-74CC-4D58-AE52-3BD6AC05EAE4}" type="pres">
      <dgm:prSet presAssocID="{CE885F06-2C68-49D4-ACE5-D72ED0B459D8}" presName="sibTrans" presStyleCnt="0"/>
      <dgm:spPr/>
    </dgm:pt>
    <dgm:pt modelId="{70A2BB4C-65EC-4E76-9407-CA80A8995347}" type="pres">
      <dgm:prSet presAssocID="{46A3D2C5-1FDF-4C50-9CFD-D4A6C2A9867C}" presName="composite" presStyleCnt="0"/>
      <dgm:spPr/>
    </dgm:pt>
    <dgm:pt modelId="{45B0CBA8-643B-48A4-96CA-DF29A60A19EE}" type="pres">
      <dgm:prSet presAssocID="{46A3D2C5-1FDF-4C50-9CFD-D4A6C2A9867C}" presName="FirstChild" presStyleLbl="revTx" presStyleIdx="7" presStyleCnt="10">
        <dgm:presLayoutVars>
          <dgm:chMax val="0"/>
          <dgm:chPref val="0"/>
          <dgm:bulletEnabled val="1"/>
        </dgm:presLayoutVars>
      </dgm:prSet>
      <dgm:spPr/>
      <dgm:t>
        <a:bodyPr/>
        <a:lstStyle/>
        <a:p>
          <a:endParaRPr lang="en-CA"/>
        </a:p>
      </dgm:t>
    </dgm:pt>
    <dgm:pt modelId="{AF83914C-BEAD-4090-A5E7-57710A1989B1}" type="pres">
      <dgm:prSet presAssocID="{46A3D2C5-1FDF-4C50-9CFD-D4A6C2A9867C}" presName="Parent" presStyleLbl="alignNode1" presStyleIdx="7" presStyleCnt="10">
        <dgm:presLayoutVars>
          <dgm:chMax val="3"/>
          <dgm:chPref val="3"/>
          <dgm:bulletEnabled val="1"/>
        </dgm:presLayoutVars>
      </dgm:prSet>
      <dgm:spPr/>
      <dgm:t>
        <a:bodyPr/>
        <a:lstStyle/>
        <a:p>
          <a:endParaRPr lang="en-CA"/>
        </a:p>
      </dgm:t>
    </dgm:pt>
    <dgm:pt modelId="{F4F507C5-52D4-4B45-A945-7EBA4AFA0A98}" type="pres">
      <dgm:prSet presAssocID="{46A3D2C5-1FDF-4C50-9CFD-D4A6C2A9867C}" presName="Accent" presStyleLbl="parChTrans1D1" presStyleIdx="7" presStyleCnt="10"/>
      <dgm:spPr/>
    </dgm:pt>
    <dgm:pt modelId="{5C9B4055-5A43-4A7C-A56D-E3FA603862DE}" type="pres">
      <dgm:prSet presAssocID="{276F883A-A3FC-4EE5-AB10-BCB544F94DB1}" presName="sibTrans" presStyleCnt="0"/>
      <dgm:spPr/>
    </dgm:pt>
    <dgm:pt modelId="{717C6A97-BDF3-4FA1-928F-A13B5F3F2EFC}" type="pres">
      <dgm:prSet presAssocID="{BF8DCEAB-4E79-4BBF-819D-260BB255DE42}" presName="composite" presStyleCnt="0"/>
      <dgm:spPr/>
    </dgm:pt>
    <dgm:pt modelId="{D17527F2-4A88-4472-B2CF-E345F911E6D3}" type="pres">
      <dgm:prSet presAssocID="{BF8DCEAB-4E79-4BBF-819D-260BB255DE42}" presName="FirstChild" presStyleLbl="revTx" presStyleIdx="8" presStyleCnt="10">
        <dgm:presLayoutVars>
          <dgm:chMax val="0"/>
          <dgm:chPref val="0"/>
          <dgm:bulletEnabled val="1"/>
        </dgm:presLayoutVars>
      </dgm:prSet>
      <dgm:spPr/>
      <dgm:t>
        <a:bodyPr/>
        <a:lstStyle/>
        <a:p>
          <a:endParaRPr lang="en-CA"/>
        </a:p>
      </dgm:t>
    </dgm:pt>
    <dgm:pt modelId="{752ED6FE-D392-43D1-8825-74E70571C3AC}" type="pres">
      <dgm:prSet presAssocID="{BF8DCEAB-4E79-4BBF-819D-260BB255DE42}" presName="Parent" presStyleLbl="alignNode1" presStyleIdx="8" presStyleCnt="10">
        <dgm:presLayoutVars>
          <dgm:chMax val="3"/>
          <dgm:chPref val="3"/>
          <dgm:bulletEnabled val="1"/>
        </dgm:presLayoutVars>
      </dgm:prSet>
      <dgm:spPr/>
      <dgm:t>
        <a:bodyPr/>
        <a:lstStyle/>
        <a:p>
          <a:endParaRPr lang="en-CA"/>
        </a:p>
      </dgm:t>
    </dgm:pt>
    <dgm:pt modelId="{8EE63C04-8547-4631-B0F0-89A63624E16C}" type="pres">
      <dgm:prSet presAssocID="{BF8DCEAB-4E79-4BBF-819D-260BB255DE42}" presName="Accent" presStyleLbl="parChTrans1D1" presStyleIdx="8" presStyleCnt="10"/>
      <dgm:spPr/>
    </dgm:pt>
    <dgm:pt modelId="{45C7E6AA-A83F-482E-A682-460A7AB440E3}" type="pres">
      <dgm:prSet presAssocID="{C33AB0BA-38DE-4240-9D4E-0149BBC50AED}" presName="sibTrans" presStyleCnt="0"/>
      <dgm:spPr/>
    </dgm:pt>
    <dgm:pt modelId="{7BAACB57-AC65-47CF-9614-6DA2FF93D7AC}" type="pres">
      <dgm:prSet presAssocID="{2C4BE69F-535E-47E2-9864-9A7376B6DF90}" presName="composite" presStyleCnt="0"/>
      <dgm:spPr/>
    </dgm:pt>
    <dgm:pt modelId="{73DEAD69-D76E-47FF-8757-5957B720F86B}" type="pres">
      <dgm:prSet presAssocID="{2C4BE69F-535E-47E2-9864-9A7376B6DF90}" presName="FirstChild" presStyleLbl="revTx" presStyleIdx="9" presStyleCnt="10">
        <dgm:presLayoutVars>
          <dgm:chMax val="0"/>
          <dgm:chPref val="0"/>
          <dgm:bulletEnabled val="1"/>
        </dgm:presLayoutVars>
      </dgm:prSet>
      <dgm:spPr/>
      <dgm:t>
        <a:bodyPr/>
        <a:lstStyle/>
        <a:p>
          <a:endParaRPr lang="en-CA"/>
        </a:p>
      </dgm:t>
    </dgm:pt>
    <dgm:pt modelId="{6653C7A6-575B-4108-89E4-616B40695471}" type="pres">
      <dgm:prSet presAssocID="{2C4BE69F-535E-47E2-9864-9A7376B6DF90}" presName="Parent" presStyleLbl="alignNode1" presStyleIdx="9" presStyleCnt="10">
        <dgm:presLayoutVars>
          <dgm:chMax val="3"/>
          <dgm:chPref val="3"/>
          <dgm:bulletEnabled val="1"/>
        </dgm:presLayoutVars>
      </dgm:prSet>
      <dgm:spPr/>
      <dgm:t>
        <a:bodyPr/>
        <a:lstStyle/>
        <a:p>
          <a:endParaRPr lang="en-CA"/>
        </a:p>
      </dgm:t>
    </dgm:pt>
    <dgm:pt modelId="{644DF280-8080-4F79-ACB5-C2630EEDB943}" type="pres">
      <dgm:prSet presAssocID="{2C4BE69F-535E-47E2-9864-9A7376B6DF90}" presName="Accent" presStyleLbl="parChTrans1D1" presStyleIdx="9" presStyleCnt="10"/>
      <dgm:spPr/>
    </dgm:pt>
  </dgm:ptLst>
  <dgm:cxnLst>
    <dgm:cxn modelId="{C09490AF-A17E-404F-BFE5-FF80E8806C86}" srcId="{2847A0A5-3097-4347-A5B3-59021B9941F0}" destId="{2C4BE69F-535E-47E2-9864-9A7376B6DF90}" srcOrd="9" destOrd="0" parTransId="{B7637C13-562C-417F-AA87-FE9DA493B60C}" sibTransId="{C321F214-A8D2-4B9E-95A5-B2F251DBD063}"/>
    <dgm:cxn modelId="{128F8F01-D022-4759-B5A5-5A171C6CB5CE}" srcId="{2847A0A5-3097-4347-A5B3-59021B9941F0}" destId="{038D2896-6734-458F-8CF7-3C83B311718F}" srcOrd="0" destOrd="0" parTransId="{6A0AA52F-800F-489A-8643-D71B9817CFBE}" sibTransId="{6BE9AF52-27D5-4CCE-9BA1-D22D14548F58}"/>
    <dgm:cxn modelId="{409FB601-E7A6-4982-B1BC-86B4C115CF18}" type="presOf" srcId="{9FB7BCA5-3FBB-416F-936D-781D9C039CD5}" destId="{B07B0EA7-127B-49A4-A3C9-1381058D88E8}" srcOrd="0" destOrd="0" presId="urn:microsoft.com/office/officeart/2011/layout/TabList"/>
    <dgm:cxn modelId="{EC35A88F-BF2C-49AF-ADEF-A761646D802A}" srcId="{038D2896-6734-458F-8CF7-3C83B311718F}" destId="{FB4F5DA2-FB73-408D-80CF-84DEFA228771}" srcOrd="0" destOrd="0" parTransId="{97F2A147-5D4F-48A4-AB55-95B905846490}" sibTransId="{5E49C800-83C3-4FE8-8BD6-274A6D40800A}"/>
    <dgm:cxn modelId="{63F7B3DE-F90E-4318-BA2F-F217CA98BDED}" type="presOf" srcId="{46A3D2C5-1FDF-4C50-9CFD-D4A6C2A9867C}" destId="{AF83914C-BEAD-4090-A5E7-57710A1989B1}" srcOrd="0" destOrd="0" presId="urn:microsoft.com/office/officeart/2011/layout/TabList"/>
    <dgm:cxn modelId="{7F1ED186-D2FF-4348-AF5C-7C5AA7F954A6}" type="presOf" srcId="{566874A2-7D0F-42DB-A6FA-FA451BBD3908}" destId="{73DEAD69-D76E-47FF-8757-5957B720F86B}" srcOrd="0" destOrd="0" presId="urn:microsoft.com/office/officeart/2011/layout/TabList"/>
    <dgm:cxn modelId="{6CA3E903-A1C0-4979-83E6-D63A45B5E732}" srcId="{2847A0A5-3097-4347-A5B3-59021B9941F0}" destId="{B8AB686D-378B-4263-A0F3-528C438D9FE2}" srcOrd="6" destOrd="0" parTransId="{3527D307-1F3F-4263-B22F-2A4A65C84B35}" sibTransId="{CE885F06-2C68-49D4-ACE5-D72ED0B459D8}"/>
    <dgm:cxn modelId="{98D9C12D-088C-440D-8F57-483765D3DE5F}" srcId="{2847A0A5-3097-4347-A5B3-59021B9941F0}" destId="{E7E04AB8-268D-4284-98B3-B94EE763D879}" srcOrd="5" destOrd="0" parTransId="{668A5B3C-6849-4B11-ADD7-2A1C310B295A}" sibTransId="{48079048-10BB-4BAA-A183-58F2B6CB41C5}"/>
    <dgm:cxn modelId="{3E45820B-AA23-4918-8FD1-AD2CC7B86319}" type="presOf" srcId="{A9457669-B601-4FCF-A242-18DB5B64956F}" destId="{D17527F2-4A88-4472-B2CF-E345F911E6D3}" srcOrd="0" destOrd="0" presId="urn:microsoft.com/office/officeart/2011/layout/TabList"/>
    <dgm:cxn modelId="{ADA60E5D-55A2-4FE9-BAC1-F627ECF50F00}" type="presOf" srcId="{FC6CC09E-0349-41C3-95F2-51997118C905}" destId="{198F7D30-6541-4F8F-ADC2-C75B6D8B4D64}" srcOrd="0" destOrd="0" presId="urn:microsoft.com/office/officeart/2011/layout/TabList"/>
    <dgm:cxn modelId="{4305E1CA-3A16-4C74-B70F-3AF8AC61269A}" srcId="{2847A0A5-3097-4347-A5B3-59021B9941F0}" destId="{677F2E55-1297-483B-B690-1B96ECD5C3C7}" srcOrd="1" destOrd="0" parTransId="{FC449D6E-49CC-4ABC-B9B8-07DEE060CB32}" sibTransId="{4A6DD5A3-BE58-41E5-A7C0-DEDD6D580268}"/>
    <dgm:cxn modelId="{52A3A752-A952-4120-BB56-6F922C7E2D2A}" type="presOf" srcId="{2C4BE69F-535E-47E2-9864-9A7376B6DF90}" destId="{6653C7A6-575B-4108-89E4-616B40695471}" srcOrd="0" destOrd="0" presId="urn:microsoft.com/office/officeart/2011/layout/TabList"/>
    <dgm:cxn modelId="{6FA913DE-ED60-4674-A519-71FD87310E5C}" type="presOf" srcId="{0C1F3A9A-203E-4016-90BC-6043A693629E}" destId="{D2773862-2E99-45F0-8CC5-2E2089974DF4}" srcOrd="0" destOrd="0" presId="urn:microsoft.com/office/officeart/2011/layout/TabList"/>
    <dgm:cxn modelId="{12C11D4E-2242-4CE9-A9AE-7D10BDFFCE9B}" srcId="{E7E04AB8-268D-4284-98B3-B94EE763D879}" destId="{1C456CE8-2E15-4252-9FCD-67A00F0EA1C4}" srcOrd="0" destOrd="0" parTransId="{1F9A2F7C-0FA5-4B84-84C3-D1C0B9D5051D}" sibTransId="{68B11F45-D553-4D71-B71C-301B4AD34F8C}"/>
    <dgm:cxn modelId="{C7A1B9B1-E0C0-4F32-A140-0BE27765D76A}" type="presOf" srcId="{1C456CE8-2E15-4252-9FCD-67A00F0EA1C4}" destId="{CF57026B-637B-49E0-8CFB-BEF9C4D13BCC}" srcOrd="0" destOrd="0" presId="urn:microsoft.com/office/officeart/2011/layout/TabList"/>
    <dgm:cxn modelId="{266A0FFF-1028-4D1C-A1F9-A2FE23E8B4F2}" type="presOf" srcId="{354F1300-3572-42B2-9207-467BFE4E523F}" destId="{45B0CBA8-643B-48A4-96CA-DF29A60A19EE}" srcOrd="0" destOrd="0" presId="urn:microsoft.com/office/officeart/2011/layout/TabList"/>
    <dgm:cxn modelId="{F8388ADC-4F9C-4438-A50D-42265C87507C}" srcId="{9FB7BCA5-3FBB-416F-936D-781D9C039CD5}" destId="{F776E386-5A40-4CC9-99F6-60FF3F850500}" srcOrd="0" destOrd="0" parTransId="{3FAD13C3-0234-4A17-B7A2-3F8E1AAF683A}" sibTransId="{8AD39358-B662-4E9D-9738-0A7FC85E9965}"/>
    <dgm:cxn modelId="{DCED2735-A9C3-4946-8E89-3107D4AB8FA2}" type="presOf" srcId="{677F2E55-1297-483B-B690-1B96ECD5C3C7}" destId="{E3DAB73F-F466-42EE-BEC9-D072B2E6AE8B}" srcOrd="0" destOrd="0" presId="urn:microsoft.com/office/officeart/2011/layout/TabList"/>
    <dgm:cxn modelId="{BFF70C81-4848-480D-A882-791CF6958C1A}" type="presOf" srcId="{4535911A-49BF-4213-AC8B-58ACDD9C03AD}" destId="{6095FEA8-7E69-4FA2-BD57-0308433A09C4}" srcOrd="0" destOrd="0" presId="urn:microsoft.com/office/officeart/2011/layout/TabList"/>
    <dgm:cxn modelId="{F21398DF-9146-43FB-812F-07535ACAE65A}" srcId="{677F2E55-1297-483B-B690-1B96ECD5C3C7}" destId="{841C4F94-2D0E-4B59-87AE-55E6BE7D9986}" srcOrd="0" destOrd="0" parTransId="{834A0D80-8C68-45A7-8BDF-AAE54CEA4FF1}" sibTransId="{AC4C368D-773D-46D6-AAA9-91A4FDEBCDB0}"/>
    <dgm:cxn modelId="{0010C2AB-F0CD-41A0-9876-9903D7582224}" type="presOf" srcId="{E7E04AB8-268D-4284-98B3-B94EE763D879}" destId="{73BBFF61-6729-4A6E-A2F4-8966A5E617C3}" srcOrd="0" destOrd="0" presId="urn:microsoft.com/office/officeart/2011/layout/TabList"/>
    <dgm:cxn modelId="{1B670B72-8A91-4E7E-B264-9AEAC6226017}" srcId="{46A3D2C5-1FDF-4C50-9CFD-D4A6C2A9867C}" destId="{354F1300-3572-42B2-9207-467BFE4E523F}" srcOrd="0" destOrd="0" parTransId="{DF6B0F37-6EE2-4E8C-898C-A2FB5C393B71}" sibTransId="{CBEAB2FF-C318-43F7-9936-4C4C6D96302D}"/>
    <dgm:cxn modelId="{5D16A271-2456-4DEF-AF25-7D878BC13406}" srcId="{4535911A-49BF-4213-AC8B-58ACDD9C03AD}" destId="{FC6CC09E-0349-41C3-95F2-51997118C905}" srcOrd="0" destOrd="0" parTransId="{DE8805F5-EA67-4A9A-BE10-8418BD1C2AFF}" sibTransId="{CC72EF04-8525-4657-9D3F-918A0A9982A2}"/>
    <dgm:cxn modelId="{8A1675EE-F474-49FA-A4C6-D8EA6DABDAD3}" type="presOf" srcId="{038D2896-6734-458F-8CF7-3C83B311718F}" destId="{CAC238B9-81FE-4307-BC75-567DE8633870}" srcOrd="0" destOrd="0" presId="urn:microsoft.com/office/officeart/2011/layout/TabList"/>
    <dgm:cxn modelId="{91321381-2CE5-4686-9F1E-C2A16E1CA805}" srcId="{0C1F3A9A-203E-4016-90BC-6043A693629E}" destId="{1DFA5BCB-77C8-44D6-A4D2-7F2555D9D1B9}" srcOrd="0" destOrd="0" parTransId="{69D27B47-C80F-4E4D-992C-B565AE52EE0E}" sibTransId="{E4FD22EA-AC3E-404A-91BC-D5615DE9E2A3}"/>
    <dgm:cxn modelId="{2108D96A-CDD3-4B7B-AC17-33A8CD51ACF9}" srcId="{BF8DCEAB-4E79-4BBF-819D-260BB255DE42}" destId="{A9457669-B601-4FCF-A242-18DB5B64956F}" srcOrd="0" destOrd="0" parTransId="{BD9C9E54-A6E8-49E1-BF52-C72B911FDFC2}" sibTransId="{FB7E6EC3-CE8D-496A-806D-EBABD2D49CE1}"/>
    <dgm:cxn modelId="{E5137DEE-DBE9-4228-B074-3A87C099960B}" type="presOf" srcId="{BC8EB406-3AF5-40C0-8D15-24E90AFA32D0}" destId="{C6A540E1-8DAA-49BC-B29D-8FBE8C621C86}" srcOrd="0" destOrd="0" presId="urn:microsoft.com/office/officeart/2011/layout/TabList"/>
    <dgm:cxn modelId="{F518276A-C552-4328-B89C-FFF5A42CB94B}" type="presOf" srcId="{B8AB686D-378B-4263-A0F3-528C438D9FE2}" destId="{BF68DB6F-41A1-4F44-9B00-58957CFD1730}" srcOrd="0" destOrd="0" presId="urn:microsoft.com/office/officeart/2011/layout/TabList"/>
    <dgm:cxn modelId="{41834EB9-E0C1-402E-BAA2-D2CE531E68A0}" type="presOf" srcId="{841C4F94-2D0E-4B59-87AE-55E6BE7D9986}" destId="{FE719611-B289-45F1-861D-90FD2C7162C6}" srcOrd="0" destOrd="0" presId="urn:microsoft.com/office/officeart/2011/layout/TabList"/>
    <dgm:cxn modelId="{6FB10A14-7CAC-4C54-A5AF-BF63677A47DD}" srcId="{2847A0A5-3097-4347-A5B3-59021B9941F0}" destId="{BF8DCEAB-4E79-4BBF-819D-260BB255DE42}" srcOrd="8" destOrd="0" parTransId="{C8C0A690-C2F4-4F51-A655-0D24DF195F7B}" sibTransId="{C33AB0BA-38DE-4240-9D4E-0149BBC50AED}"/>
    <dgm:cxn modelId="{30BFBC99-F7BB-437A-9B61-CF9A2F93F784}" type="presOf" srcId="{BF8DCEAB-4E79-4BBF-819D-260BB255DE42}" destId="{752ED6FE-D392-43D1-8825-74E70571C3AC}" srcOrd="0" destOrd="0" presId="urn:microsoft.com/office/officeart/2011/layout/TabList"/>
    <dgm:cxn modelId="{3D983D5F-48A8-40BE-8E59-613A4449FD65}" type="presOf" srcId="{1DFA5BCB-77C8-44D6-A4D2-7F2555D9D1B9}" destId="{383AC3C9-A6F3-43FC-B602-D2C1C6DD52A5}" srcOrd="0" destOrd="0" presId="urn:microsoft.com/office/officeart/2011/layout/TabList"/>
    <dgm:cxn modelId="{B695BD27-FBD0-4C52-B076-8F0584F88C58}" type="presOf" srcId="{2847A0A5-3097-4347-A5B3-59021B9941F0}" destId="{757EB9A4-753C-4427-9900-CCD6D023181C}" srcOrd="0" destOrd="0" presId="urn:microsoft.com/office/officeart/2011/layout/TabList"/>
    <dgm:cxn modelId="{FB6EBCFB-DA91-4B7D-8573-DFAB1CAAD46C}" srcId="{2C4BE69F-535E-47E2-9864-9A7376B6DF90}" destId="{566874A2-7D0F-42DB-A6FA-FA451BBD3908}" srcOrd="0" destOrd="0" parTransId="{1A325F1D-3B20-487E-8532-0604291246B6}" sibTransId="{831E9847-D982-4EAF-BD33-0E23A833399B}"/>
    <dgm:cxn modelId="{827E9404-5D30-4532-B950-5A6BC3144E27}" srcId="{2847A0A5-3097-4347-A5B3-59021B9941F0}" destId="{0C1F3A9A-203E-4016-90BC-6043A693629E}" srcOrd="4" destOrd="0" parTransId="{935F893C-0809-48D9-B5BE-6E208492D4F7}" sibTransId="{FA0F6C9A-D73C-4634-9B92-FFA804F551B9}"/>
    <dgm:cxn modelId="{D675E286-C7CE-4F48-9933-C0F2357F053B}" srcId="{2847A0A5-3097-4347-A5B3-59021B9941F0}" destId="{4535911A-49BF-4213-AC8B-58ACDD9C03AD}" srcOrd="2" destOrd="0" parTransId="{CCE555D9-1EB8-4538-B162-BD01CB6068D9}" sibTransId="{19823049-09FE-4135-9A50-1C7B447A54F7}"/>
    <dgm:cxn modelId="{BDAD329D-8A59-4B11-8877-FFC6B9587FA9}" srcId="{2847A0A5-3097-4347-A5B3-59021B9941F0}" destId="{46A3D2C5-1FDF-4C50-9CFD-D4A6C2A9867C}" srcOrd="7" destOrd="0" parTransId="{255C2C19-53BB-4549-8C66-A40F49839944}" sibTransId="{276F883A-A3FC-4EE5-AB10-BCB544F94DB1}"/>
    <dgm:cxn modelId="{1D312685-5986-4283-9F38-F2D452CEC60D}" srcId="{2847A0A5-3097-4347-A5B3-59021B9941F0}" destId="{9FB7BCA5-3FBB-416F-936D-781D9C039CD5}" srcOrd="3" destOrd="0" parTransId="{048B5C10-292C-48CE-BF2C-815433EA8BA0}" sibTransId="{A1058927-1B12-44E9-A6F9-9A07AE440238}"/>
    <dgm:cxn modelId="{B8A0EE72-DB70-49BE-9EB2-BA9A285AB741}" type="presOf" srcId="{FB4F5DA2-FB73-408D-80CF-84DEFA228771}" destId="{8DD94E80-C093-4669-83F9-64AB7DCEECC3}" srcOrd="0" destOrd="0" presId="urn:microsoft.com/office/officeart/2011/layout/TabList"/>
    <dgm:cxn modelId="{C7625A13-A580-4F36-A5A0-C03E3B46A866}" type="presOf" srcId="{F776E386-5A40-4CC9-99F6-60FF3F850500}" destId="{0A0C8E89-B286-4E02-84B0-D1ABC37B750C}" srcOrd="0" destOrd="0" presId="urn:microsoft.com/office/officeart/2011/layout/TabList"/>
    <dgm:cxn modelId="{9C89BF1D-AC9E-4707-9691-91746EB90CCC}" srcId="{B8AB686D-378B-4263-A0F3-528C438D9FE2}" destId="{BC8EB406-3AF5-40C0-8D15-24E90AFA32D0}" srcOrd="0" destOrd="0" parTransId="{7D33FEC2-9C4C-4300-ACCC-752B89CEFAB6}" sibTransId="{54368954-7478-46D4-ABA6-884FEC3B6E5B}"/>
    <dgm:cxn modelId="{04AC5982-717A-4DFB-90DD-0635D324614A}" type="presParOf" srcId="{757EB9A4-753C-4427-9900-CCD6D023181C}" destId="{77A57F0B-5690-4628-9979-93FD5B742EA7}" srcOrd="0" destOrd="0" presId="urn:microsoft.com/office/officeart/2011/layout/TabList"/>
    <dgm:cxn modelId="{160006DD-9AFB-4212-8435-C70FEE05DC98}" type="presParOf" srcId="{77A57F0B-5690-4628-9979-93FD5B742EA7}" destId="{8DD94E80-C093-4669-83F9-64AB7DCEECC3}" srcOrd="0" destOrd="0" presId="urn:microsoft.com/office/officeart/2011/layout/TabList"/>
    <dgm:cxn modelId="{18E190D8-2616-4C94-9D12-28A5928EE355}" type="presParOf" srcId="{77A57F0B-5690-4628-9979-93FD5B742EA7}" destId="{CAC238B9-81FE-4307-BC75-567DE8633870}" srcOrd="1" destOrd="0" presId="urn:microsoft.com/office/officeart/2011/layout/TabList"/>
    <dgm:cxn modelId="{E34908DC-2B81-41D9-93D8-EE7B35F2A5E0}" type="presParOf" srcId="{77A57F0B-5690-4628-9979-93FD5B742EA7}" destId="{DDA0E45B-89E8-4196-B7A0-6C4E5B952944}" srcOrd="2" destOrd="0" presId="urn:microsoft.com/office/officeart/2011/layout/TabList"/>
    <dgm:cxn modelId="{20648177-2EF1-4B35-9C65-4EE8398B04FC}" type="presParOf" srcId="{757EB9A4-753C-4427-9900-CCD6D023181C}" destId="{F0BEE1F0-3BC5-417C-AA75-DD18BB814133}" srcOrd="1" destOrd="0" presId="urn:microsoft.com/office/officeart/2011/layout/TabList"/>
    <dgm:cxn modelId="{3D7F3A0A-98A8-4DF3-BD22-F2764CDF4B83}" type="presParOf" srcId="{757EB9A4-753C-4427-9900-CCD6D023181C}" destId="{761A4082-DEED-4B9E-AC2C-55778AAA6920}" srcOrd="2" destOrd="0" presId="urn:microsoft.com/office/officeart/2011/layout/TabList"/>
    <dgm:cxn modelId="{5C47802F-C39C-4E14-9364-DE9A1B7597A0}" type="presParOf" srcId="{761A4082-DEED-4B9E-AC2C-55778AAA6920}" destId="{FE719611-B289-45F1-861D-90FD2C7162C6}" srcOrd="0" destOrd="0" presId="urn:microsoft.com/office/officeart/2011/layout/TabList"/>
    <dgm:cxn modelId="{7ED5D34F-CBF5-4443-A99F-A25842F9C768}" type="presParOf" srcId="{761A4082-DEED-4B9E-AC2C-55778AAA6920}" destId="{E3DAB73F-F466-42EE-BEC9-D072B2E6AE8B}" srcOrd="1" destOrd="0" presId="urn:microsoft.com/office/officeart/2011/layout/TabList"/>
    <dgm:cxn modelId="{399F5E25-0579-4062-BAE2-A4F41EFE4E81}" type="presParOf" srcId="{761A4082-DEED-4B9E-AC2C-55778AAA6920}" destId="{61D5930F-0567-48E2-B182-BE299B31FFC6}" srcOrd="2" destOrd="0" presId="urn:microsoft.com/office/officeart/2011/layout/TabList"/>
    <dgm:cxn modelId="{397D58E9-C728-472E-8025-6512C638A87D}" type="presParOf" srcId="{757EB9A4-753C-4427-9900-CCD6D023181C}" destId="{EBAFDEB8-5469-4862-B08E-8227D23C7DF3}" srcOrd="3" destOrd="0" presId="urn:microsoft.com/office/officeart/2011/layout/TabList"/>
    <dgm:cxn modelId="{B08B7680-F5DF-4681-85BD-F19B1571898A}" type="presParOf" srcId="{757EB9A4-753C-4427-9900-CCD6D023181C}" destId="{A834B476-D41D-404E-A5E4-A566FA826C9B}" srcOrd="4" destOrd="0" presId="urn:microsoft.com/office/officeart/2011/layout/TabList"/>
    <dgm:cxn modelId="{290C66E4-D816-46FA-9F16-FA4D7CA09708}" type="presParOf" srcId="{A834B476-D41D-404E-A5E4-A566FA826C9B}" destId="{198F7D30-6541-4F8F-ADC2-C75B6D8B4D64}" srcOrd="0" destOrd="0" presId="urn:microsoft.com/office/officeart/2011/layout/TabList"/>
    <dgm:cxn modelId="{EF0E8954-F1AC-44FD-A00B-DDD727E04D23}" type="presParOf" srcId="{A834B476-D41D-404E-A5E4-A566FA826C9B}" destId="{6095FEA8-7E69-4FA2-BD57-0308433A09C4}" srcOrd="1" destOrd="0" presId="urn:microsoft.com/office/officeart/2011/layout/TabList"/>
    <dgm:cxn modelId="{D895549D-8AAC-4319-B86D-130F07C0EACC}" type="presParOf" srcId="{A834B476-D41D-404E-A5E4-A566FA826C9B}" destId="{270BFD52-67B9-4752-83CF-60E7974A7CB2}" srcOrd="2" destOrd="0" presId="urn:microsoft.com/office/officeart/2011/layout/TabList"/>
    <dgm:cxn modelId="{6EDCF3C3-31B1-4EC5-9F1A-236CE3947651}" type="presParOf" srcId="{757EB9A4-753C-4427-9900-CCD6D023181C}" destId="{86A914E9-A3FA-4EBA-83E5-C5E28FFC3B22}" srcOrd="5" destOrd="0" presId="urn:microsoft.com/office/officeart/2011/layout/TabList"/>
    <dgm:cxn modelId="{A23B10C7-4A17-443F-A0F9-0108FEC351D5}" type="presParOf" srcId="{757EB9A4-753C-4427-9900-CCD6D023181C}" destId="{F5F24AA0-8ACE-487A-A46B-23B68A8BCD53}" srcOrd="6" destOrd="0" presId="urn:microsoft.com/office/officeart/2011/layout/TabList"/>
    <dgm:cxn modelId="{35A84A84-268E-43F0-BE11-49AAF991354F}" type="presParOf" srcId="{F5F24AA0-8ACE-487A-A46B-23B68A8BCD53}" destId="{0A0C8E89-B286-4E02-84B0-D1ABC37B750C}" srcOrd="0" destOrd="0" presId="urn:microsoft.com/office/officeart/2011/layout/TabList"/>
    <dgm:cxn modelId="{C9E32139-DBCB-482F-93E8-743FBA30DB00}" type="presParOf" srcId="{F5F24AA0-8ACE-487A-A46B-23B68A8BCD53}" destId="{B07B0EA7-127B-49A4-A3C9-1381058D88E8}" srcOrd="1" destOrd="0" presId="urn:microsoft.com/office/officeart/2011/layout/TabList"/>
    <dgm:cxn modelId="{68C41528-2935-4B91-9ABF-AC189221339B}" type="presParOf" srcId="{F5F24AA0-8ACE-487A-A46B-23B68A8BCD53}" destId="{EA1C4CC9-08B2-407E-B7EF-2347E9301531}" srcOrd="2" destOrd="0" presId="urn:microsoft.com/office/officeart/2011/layout/TabList"/>
    <dgm:cxn modelId="{9744EF24-58AD-407A-AC09-67D5121EE0E2}" type="presParOf" srcId="{757EB9A4-753C-4427-9900-CCD6D023181C}" destId="{D3CEE8C1-33AF-4C3F-B7BA-4272CAF9A7FD}" srcOrd="7" destOrd="0" presId="urn:microsoft.com/office/officeart/2011/layout/TabList"/>
    <dgm:cxn modelId="{24A7A1A9-EEAC-498D-8553-21A61E5B075B}" type="presParOf" srcId="{757EB9A4-753C-4427-9900-CCD6D023181C}" destId="{A4C77CBE-515A-459E-9221-290C2FF96257}" srcOrd="8" destOrd="0" presId="urn:microsoft.com/office/officeart/2011/layout/TabList"/>
    <dgm:cxn modelId="{D962F83D-F261-44D8-971D-F22D9A88C435}" type="presParOf" srcId="{A4C77CBE-515A-459E-9221-290C2FF96257}" destId="{383AC3C9-A6F3-43FC-B602-D2C1C6DD52A5}" srcOrd="0" destOrd="0" presId="urn:microsoft.com/office/officeart/2011/layout/TabList"/>
    <dgm:cxn modelId="{ACC452B6-FCA2-4C1F-8A54-3E44AA63D991}" type="presParOf" srcId="{A4C77CBE-515A-459E-9221-290C2FF96257}" destId="{D2773862-2E99-45F0-8CC5-2E2089974DF4}" srcOrd="1" destOrd="0" presId="urn:microsoft.com/office/officeart/2011/layout/TabList"/>
    <dgm:cxn modelId="{ED9210FB-D3F6-4459-BDF3-3579B1D6B19E}" type="presParOf" srcId="{A4C77CBE-515A-459E-9221-290C2FF96257}" destId="{C89323F3-AC86-489C-A6EF-FE464FD93ACC}" srcOrd="2" destOrd="0" presId="urn:microsoft.com/office/officeart/2011/layout/TabList"/>
    <dgm:cxn modelId="{0FFDA540-2060-4106-8935-DC5A102494A5}" type="presParOf" srcId="{757EB9A4-753C-4427-9900-CCD6D023181C}" destId="{BE479DF7-A441-4C0C-AB04-A0055AA4C61C}" srcOrd="9" destOrd="0" presId="urn:microsoft.com/office/officeart/2011/layout/TabList"/>
    <dgm:cxn modelId="{3ADD5EC0-FF85-4EC1-82AC-7396CC68B7BB}" type="presParOf" srcId="{757EB9A4-753C-4427-9900-CCD6D023181C}" destId="{9E4B8AE1-07BD-40DE-BC41-EE3A1E013C10}" srcOrd="10" destOrd="0" presId="urn:microsoft.com/office/officeart/2011/layout/TabList"/>
    <dgm:cxn modelId="{43651C4D-8783-497F-9A86-376829CFF378}" type="presParOf" srcId="{9E4B8AE1-07BD-40DE-BC41-EE3A1E013C10}" destId="{CF57026B-637B-49E0-8CFB-BEF9C4D13BCC}" srcOrd="0" destOrd="0" presId="urn:microsoft.com/office/officeart/2011/layout/TabList"/>
    <dgm:cxn modelId="{AEADD293-FFF2-40A9-AB19-C50A4EABEF69}" type="presParOf" srcId="{9E4B8AE1-07BD-40DE-BC41-EE3A1E013C10}" destId="{73BBFF61-6729-4A6E-A2F4-8966A5E617C3}" srcOrd="1" destOrd="0" presId="urn:microsoft.com/office/officeart/2011/layout/TabList"/>
    <dgm:cxn modelId="{1C0A6F0D-C61F-43B7-A8EF-947CD1C7BF39}" type="presParOf" srcId="{9E4B8AE1-07BD-40DE-BC41-EE3A1E013C10}" destId="{AD485DC2-DE52-4F75-B707-B38C6D733E3B}" srcOrd="2" destOrd="0" presId="urn:microsoft.com/office/officeart/2011/layout/TabList"/>
    <dgm:cxn modelId="{B22EEAAF-192C-49A9-8681-B212868F0668}" type="presParOf" srcId="{757EB9A4-753C-4427-9900-CCD6D023181C}" destId="{E8838B17-A955-4E16-AEB5-AEC35F305043}" srcOrd="11" destOrd="0" presId="urn:microsoft.com/office/officeart/2011/layout/TabList"/>
    <dgm:cxn modelId="{5C3F63B0-911D-4646-94F2-9FDE5A6A60AD}" type="presParOf" srcId="{757EB9A4-753C-4427-9900-CCD6D023181C}" destId="{6DCDCBEF-866D-4FC7-B055-D3F54809042C}" srcOrd="12" destOrd="0" presId="urn:microsoft.com/office/officeart/2011/layout/TabList"/>
    <dgm:cxn modelId="{C7CC31F6-A1EC-4BE4-830F-221D4A429B84}" type="presParOf" srcId="{6DCDCBEF-866D-4FC7-B055-D3F54809042C}" destId="{C6A540E1-8DAA-49BC-B29D-8FBE8C621C86}" srcOrd="0" destOrd="0" presId="urn:microsoft.com/office/officeart/2011/layout/TabList"/>
    <dgm:cxn modelId="{E3C12916-9B08-44C0-B2E4-EFEAEB3D56C0}" type="presParOf" srcId="{6DCDCBEF-866D-4FC7-B055-D3F54809042C}" destId="{BF68DB6F-41A1-4F44-9B00-58957CFD1730}" srcOrd="1" destOrd="0" presId="urn:microsoft.com/office/officeart/2011/layout/TabList"/>
    <dgm:cxn modelId="{8D2345EE-D667-4279-9E4A-262B5E0B1E8D}" type="presParOf" srcId="{6DCDCBEF-866D-4FC7-B055-D3F54809042C}" destId="{DD9F1D2A-FADD-411C-A837-F48B30D2AEEF}" srcOrd="2" destOrd="0" presId="urn:microsoft.com/office/officeart/2011/layout/TabList"/>
    <dgm:cxn modelId="{64FCB3B8-88D4-4AB5-80AD-552B24A089AA}" type="presParOf" srcId="{757EB9A4-753C-4427-9900-CCD6D023181C}" destId="{13034BEF-74CC-4D58-AE52-3BD6AC05EAE4}" srcOrd="13" destOrd="0" presId="urn:microsoft.com/office/officeart/2011/layout/TabList"/>
    <dgm:cxn modelId="{5BC5AA37-5052-4841-8A02-0BC47AE83526}" type="presParOf" srcId="{757EB9A4-753C-4427-9900-CCD6D023181C}" destId="{70A2BB4C-65EC-4E76-9407-CA80A8995347}" srcOrd="14" destOrd="0" presId="urn:microsoft.com/office/officeart/2011/layout/TabList"/>
    <dgm:cxn modelId="{EDDFF9E5-14B0-4B7E-BFAA-20917C2A5D10}" type="presParOf" srcId="{70A2BB4C-65EC-4E76-9407-CA80A8995347}" destId="{45B0CBA8-643B-48A4-96CA-DF29A60A19EE}" srcOrd="0" destOrd="0" presId="urn:microsoft.com/office/officeart/2011/layout/TabList"/>
    <dgm:cxn modelId="{C291F4EF-EDA8-4C96-BF13-B944859550D0}" type="presParOf" srcId="{70A2BB4C-65EC-4E76-9407-CA80A8995347}" destId="{AF83914C-BEAD-4090-A5E7-57710A1989B1}" srcOrd="1" destOrd="0" presId="urn:microsoft.com/office/officeart/2011/layout/TabList"/>
    <dgm:cxn modelId="{5C38D1F2-C0E9-4871-9A91-0DF16CFCFE22}" type="presParOf" srcId="{70A2BB4C-65EC-4E76-9407-CA80A8995347}" destId="{F4F507C5-52D4-4B45-A945-7EBA4AFA0A98}" srcOrd="2" destOrd="0" presId="urn:microsoft.com/office/officeart/2011/layout/TabList"/>
    <dgm:cxn modelId="{F9224B70-88BC-4D2B-BB2D-8C88AB639014}" type="presParOf" srcId="{757EB9A4-753C-4427-9900-CCD6D023181C}" destId="{5C9B4055-5A43-4A7C-A56D-E3FA603862DE}" srcOrd="15" destOrd="0" presId="urn:microsoft.com/office/officeart/2011/layout/TabList"/>
    <dgm:cxn modelId="{98DA6DCE-9084-4B1A-9FC4-C4C2693E2CF9}" type="presParOf" srcId="{757EB9A4-753C-4427-9900-CCD6D023181C}" destId="{717C6A97-BDF3-4FA1-928F-A13B5F3F2EFC}" srcOrd="16" destOrd="0" presId="urn:microsoft.com/office/officeart/2011/layout/TabList"/>
    <dgm:cxn modelId="{7C7563F6-13FC-40AE-92B9-34E8FD0A918A}" type="presParOf" srcId="{717C6A97-BDF3-4FA1-928F-A13B5F3F2EFC}" destId="{D17527F2-4A88-4472-B2CF-E345F911E6D3}" srcOrd="0" destOrd="0" presId="urn:microsoft.com/office/officeart/2011/layout/TabList"/>
    <dgm:cxn modelId="{C40E2335-10FA-43FD-8015-AC844BD15358}" type="presParOf" srcId="{717C6A97-BDF3-4FA1-928F-A13B5F3F2EFC}" destId="{752ED6FE-D392-43D1-8825-74E70571C3AC}" srcOrd="1" destOrd="0" presId="urn:microsoft.com/office/officeart/2011/layout/TabList"/>
    <dgm:cxn modelId="{54FDB496-2470-46FB-8173-E4581E1EA416}" type="presParOf" srcId="{717C6A97-BDF3-4FA1-928F-A13B5F3F2EFC}" destId="{8EE63C04-8547-4631-B0F0-89A63624E16C}" srcOrd="2" destOrd="0" presId="urn:microsoft.com/office/officeart/2011/layout/TabList"/>
    <dgm:cxn modelId="{5F882ED4-39B8-4A97-8F5C-6D7FF0194B6D}" type="presParOf" srcId="{757EB9A4-753C-4427-9900-CCD6D023181C}" destId="{45C7E6AA-A83F-482E-A682-460A7AB440E3}" srcOrd="17" destOrd="0" presId="urn:microsoft.com/office/officeart/2011/layout/TabList"/>
    <dgm:cxn modelId="{6986F177-E887-46A6-B730-9BBF7445B30D}" type="presParOf" srcId="{757EB9A4-753C-4427-9900-CCD6D023181C}" destId="{7BAACB57-AC65-47CF-9614-6DA2FF93D7AC}" srcOrd="18" destOrd="0" presId="urn:microsoft.com/office/officeart/2011/layout/TabList"/>
    <dgm:cxn modelId="{F593D0B6-8464-47CA-83D1-505BB79F00B6}" type="presParOf" srcId="{7BAACB57-AC65-47CF-9614-6DA2FF93D7AC}" destId="{73DEAD69-D76E-47FF-8757-5957B720F86B}" srcOrd="0" destOrd="0" presId="urn:microsoft.com/office/officeart/2011/layout/TabList"/>
    <dgm:cxn modelId="{BDFB3750-8273-4664-9DD9-1108457842DE}" type="presParOf" srcId="{7BAACB57-AC65-47CF-9614-6DA2FF93D7AC}" destId="{6653C7A6-575B-4108-89E4-616B40695471}" srcOrd="1" destOrd="0" presId="urn:microsoft.com/office/officeart/2011/layout/TabList"/>
    <dgm:cxn modelId="{6B787FE2-3CC3-4A65-BBB5-972B5D69CD70}" type="presParOf" srcId="{7BAACB57-AC65-47CF-9614-6DA2FF93D7AC}" destId="{644DF280-8080-4F79-ACB5-C2630EEDB943}" srcOrd="2" destOrd="0" presId="urn:microsoft.com/office/officeart/2011/layout/TabList"/>
  </dgm:cxnLst>
  <dgm:bg>
    <a:noFill/>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557BB-79DF-4E5B-9DC1-BCC4F93531BC}">
      <dsp:nvSpPr>
        <dsp:cNvPr id="0" name=""/>
        <dsp:cNvSpPr/>
      </dsp:nvSpPr>
      <dsp:spPr>
        <a:xfrm>
          <a:off x="0" y="9762"/>
          <a:ext cx="7543800" cy="1272960"/>
        </a:xfrm>
        <a:prstGeom prst="roundRect">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t>Ageism is the most  common form of discrimination in the society</a:t>
          </a:r>
        </a:p>
      </dsp:txBody>
      <dsp:txXfrm>
        <a:off x="62141" y="71903"/>
        <a:ext cx="7419518" cy="1148678"/>
      </dsp:txXfrm>
    </dsp:sp>
    <dsp:sp modelId="{F8855D75-149D-4A5D-A6B7-582DA1F24A10}">
      <dsp:nvSpPr>
        <dsp:cNvPr id="0" name=""/>
        <dsp:cNvSpPr/>
      </dsp:nvSpPr>
      <dsp:spPr>
        <a:xfrm>
          <a:off x="0" y="1374882"/>
          <a:ext cx="7543800" cy="1272960"/>
        </a:xfrm>
        <a:prstGeom prst="roundRect">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t>You can be an ageist without your knowledge</a:t>
          </a:r>
        </a:p>
      </dsp:txBody>
      <dsp:txXfrm>
        <a:off x="62141" y="1437023"/>
        <a:ext cx="7419518" cy="1148678"/>
      </dsp:txXfrm>
    </dsp:sp>
    <dsp:sp modelId="{B1761D28-D04E-4D1A-A65C-1B5FC844D854}">
      <dsp:nvSpPr>
        <dsp:cNvPr id="0" name=""/>
        <dsp:cNvSpPr/>
      </dsp:nvSpPr>
      <dsp:spPr>
        <a:xfrm>
          <a:off x="0" y="2740002"/>
          <a:ext cx="7543800" cy="1272960"/>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t>Older adults can be ageist </a:t>
          </a:r>
        </a:p>
      </dsp:txBody>
      <dsp:txXfrm>
        <a:off x="62141" y="2802143"/>
        <a:ext cx="7419518" cy="1148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BA03285-2704-4226-90E6-09D0252B8D6C}" type="datetimeFigureOut">
              <a:rPr lang="en-US"/>
              <a:pPr>
                <a:defRPr/>
              </a:pPr>
              <a:t>7/13/2021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E989694-C28C-4325-A537-57819C054327}" type="slidenum">
              <a:rPr lang="en-US" altLang="en-US"/>
              <a:pPr>
                <a:defRPr/>
              </a:pPr>
              <a:t>‹#›</a:t>
            </a:fld>
            <a:endParaRPr lang="en-US" altLang="en-US" dirty="0"/>
          </a:p>
        </p:txBody>
      </p:sp>
    </p:spTree>
    <p:extLst>
      <p:ext uri="{BB962C8B-B14F-4D97-AF65-F5344CB8AC3E}">
        <p14:creationId xmlns:p14="http://schemas.microsoft.com/office/powerpoint/2010/main" val="887673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assumption is you know how to take a medical history</a:t>
            </a:r>
          </a:p>
        </p:txBody>
      </p:sp>
    </p:spTree>
    <p:extLst>
      <p:ext uri="{BB962C8B-B14F-4D97-AF65-F5344CB8AC3E}">
        <p14:creationId xmlns:p14="http://schemas.microsoft.com/office/powerpoint/2010/main" val="1745640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086637-ED03-48AB-8381-BAF087DAC3EE}" type="slidenum">
              <a:rPr lang="en-US" altLang="en-US" smtClean="0">
                <a:latin typeface="Calibri" panose="020F0502020204030204" pitchFamily="34" charset="0"/>
              </a:rPr>
              <a:pPr/>
              <a:t>32</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1478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Only the tip of the iceberg</a:t>
            </a:r>
          </a:p>
        </p:txBody>
      </p:sp>
    </p:spTree>
    <p:extLst>
      <p:ext uri="{BB962C8B-B14F-4D97-AF65-F5344CB8AC3E}">
        <p14:creationId xmlns:p14="http://schemas.microsoft.com/office/powerpoint/2010/main" val="16369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ED1/ 5-1/3 of presentation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70CD14-9A5B-4705-8B96-E73EA8AFAD44}" type="slidenum">
              <a:rPr lang="en-US" altLang="en-US" smtClean="0">
                <a:latin typeface="Calibri" panose="020F0502020204030204" pitchFamily="34" charset="0"/>
              </a:rPr>
              <a:pPr/>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4134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E6CE63-8508-43E8-8066-2796F5BD117C}" type="slidenum">
              <a:rPr lang="en-US" altLang="en-US" smtClean="0">
                <a:latin typeface="Calibri" panose="020F0502020204030204" pitchFamily="34" charset="0"/>
              </a:rPr>
              <a:pPr/>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2901216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989694-C28C-4325-A537-57819C054327}" type="slidenum">
              <a:rPr lang="en-US" altLang="en-US" smtClean="0"/>
              <a:pPr>
                <a:defRPr/>
              </a:pPr>
              <a:t>21</a:t>
            </a:fld>
            <a:endParaRPr lang="en-US" altLang="en-US" dirty="0"/>
          </a:p>
        </p:txBody>
      </p:sp>
    </p:spTree>
    <p:extLst>
      <p:ext uri="{BB962C8B-B14F-4D97-AF65-F5344CB8AC3E}">
        <p14:creationId xmlns:p14="http://schemas.microsoft.com/office/powerpoint/2010/main" val="249432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989694-C28C-4325-A537-57819C054327}" type="slidenum">
              <a:rPr lang="en-US" altLang="en-US" smtClean="0"/>
              <a:pPr>
                <a:defRPr/>
              </a:pPr>
              <a:t>22</a:t>
            </a:fld>
            <a:endParaRPr lang="en-US" altLang="en-US" dirty="0"/>
          </a:p>
        </p:txBody>
      </p:sp>
    </p:spTree>
    <p:extLst>
      <p:ext uri="{BB962C8B-B14F-4D97-AF65-F5344CB8AC3E}">
        <p14:creationId xmlns:p14="http://schemas.microsoft.com/office/powerpoint/2010/main" val="536299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989694-C28C-4325-A537-57819C054327}" type="slidenum">
              <a:rPr lang="en-US" altLang="en-US" smtClean="0"/>
              <a:pPr>
                <a:defRPr/>
              </a:pPr>
              <a:t>23</a:t>
            </a:fld>
            <a:endParaRPr lang="en-US" altLang="en-US" dirty="0"/>
          </a:p>
        </p:txBody>
      </p:sp>
    </p:spTree>
    <p:extLst>
      <p:ext uri="{BB962C8B-B14F-4D97-AF65-F5344CB8AC3E}">
        <p14:creationId xmlns:p14="http://schemas.microsoft.com/office/powerpoint/2010/main" val="7511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Imagine you have  completed a  traditional full medical history and physical exam but you didn’t know that the patient cannot go to the bathroom without assistance, what is the usefulness of your assessment?</a:t>
            </a:r>
          </a:p>
          <a:p>
            <a:pPr eaLnBrk="1" hangingPunct="1">
              <a:spcBef>
                <a:spcPct val="0"/>
              </a:spcBef>
            </a:pP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19E7CC-507A-40A8-8F06-94B7D78939A7}" type="slidenum">
              <a:rPr lang="en-US" altLang="en-US" smtClean="0">
                <a:latin typeface="Calibri" panose="020F0502020204030204" pitchFamily="34" charset="0"/>
              </a:rPr>
              <a:pPr/>
              <a:t>27</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4798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Get info about adoptive </a:t>
            </a:r>
            <a:r>
              <a:rPr lang="en-US" altLang="en-US" dirty="0" err="1"/>
              <a:t>equipments</a:t>
            </a:r>
            <a:r>
              <a:rPr lang="en-US" altLang="en-US" dirty="0"/>
              <a:t> e.g. walker, raised toilet seat </a:t>
            </a:r>
          </a:p>
          <a:p>
            <a:pPr eaLnBrk="1" hangingPunct="1"/>
            <a:r>
              <a:rPr lang="en-US" altLang="en-US" dirty="0"/>
              <a:t>Get details of the assistance</a:t>
            </a:r>
          </a:p>
          <a:p>
            <a:pPr eaLnBrk="1" hangingPunct="1"/>
            <a:r>
              <a:rPr lang="en-US" altLang="en-US" dirty="0"/>
              <a:t>Show them Katz ADL assessment</a:t>
            </a:r>
          </a:p>
        </p:txBody>
      </p:sp>
    </p:spTree>
    <p:extLst>
      <p:ext uri="{BB962C8B-B14F-4D97-AF65-F5344CB8AC3E}">
        <p14:creationId xmlns:p14="http://schemas.microsoft.com/office/powerpoint/2010/main" val="3849260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35BAEE3-D175-4508-94B7-4B7F42105182}" type="datetimeFigureOut">
              <a:rPr lang="en-US" altLang="en-US" smtClean="0"/>
              <a:pPr>
                <a:defRPr/>
              </a:pPr>
              <a:t>7/13/2021</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9545908C-FE46-4B27-B79D-D2B5268636A9}" type="slidenum">
              <a:rPr lang="en-US" altLang="en-US" smtClean="0"/>
              <a:pPr>
                <a:defRPr/>
              </a:pPr>
              <a:t>‹#›</a:t>
            </a:fld>
            <a:endParaRPr lang="en-US"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1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474FBA8-1ACF-4DC0-96DC-58B02B5612E8}" type="datetimeFigureOut">
              <a:rPr lang="en-US" altLang="en-US" smtClean="0"/>
              <a:pPr>
                <a:defRPr/>
              </a:pPr>
              <a:t>7/13/2021</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31EEED2D-A951-41B2-A3E5-9D21A768B993}" type="slidenum">
              <a:rPr lang="en-US" altLang="en-US" smtClean="0"/>
              <a:pPr>
                <a:defRPr/>
              </a:pPr>
              <a:t>‹#›</a:t>
            </a:fld>
            <a:endParaRPr lang="en-US" altLang="en-US" dirty="0"/>
          </a:p>
        </p:txBody>
      </p:sp>
    </p:spTree>
    <p:extLst>
      <p:ext uri="{BB962C8B-B14F-4D97-AF65-F5344CB8AC3E}">
        <p14:creationId xmlns:p14="http://schemas.microsoft.com/office/powerpoint/2010/main" val="383041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28F31AA-E39E-4721-B30E-A87CCF7AE287}" type="datetimeFigureOut">
              <a:rPr lang="en-US" altLang="en-US" smtClean="0"/>
              <a:pPr>
                <a:defRPr/>
              </a:pPr>
              <a:t>7/13/2021</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669B5942-95AD-43D5-86A0-697ACF13F478}" type="slidenum">
              <a:rPr lang="en-US" altLang="en-US" smtClean="0"/>
              <a:pPr>
                <a:defRPr/>
              </a:pPr>
              <a:t>‹#›</a:t>
            </a:fld>
            <a:endParaRPr lang="en-US" altLang="en-US" dirty="0"/>
          </a:p>
        </p:txBody>
      </p:sp>
    </p:spTree>
    <p:extLst>
      <p:ext uri="{BB962C8B-B14F-4D97-AF65-F5344CB8AC3E}">
        <p14:creationId xmlns:p14="http://schemas.microsoft.com/office/powerpoint/2010/main" val="765379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AB8390D0-1323-46D7-A777-EBCBFC4783AB}" type="datetimeFigureOut">
              <a:rPr lang="en-US" altLang="en-US"/>
              <a:pPr>
                <a:defRPr/>
              </a:pPr>
              <a:t>7/13/2021</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77898D09-921C-41FA-B227-27DC220224A4}" type="slidenum">
              <a:rPr lang="en-US" altLang="en-US"/>
              <a:pPr>
                <a:defRPr/>
              </a:pPr>
              <a:t>‹#›</a:t>
            </a:fld>
            <a:endParaRPr lang="en-US" altLang="en-US" dirty="0"/>
          </a:p>
        </p:txBody>
      </p:sp>
    </p:spTree>
    <p:extLst>
      <p:ext uri="{BB962C8B-B14F-4D97-AF65-F5344CB8AC3E}">
        <p14:creationId xmlns:p14="http://schemas.microsoft.com/office/powerpoint/2010/main" val="323775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882865A-484D-49BB-AC10-8348708157F2}" type="datetimeFigureOut">
              <a:rPr lang="en-US" altLang="en-US" smtClean="0"/>
              <a:pPr>
                <a:defRPr/>
              </a:pPr>
              <a:t>7/13/2021</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E8DB0DC2-649D-4B2F-9E21-2B72E13FFFF5}" type="slidenum">
              <a:rPr lang="en-US" altLang="en-US" smtClean="0"/>
              <a:pPr>
                <a:defRPr/>
              </a:pPr>
              <a:t>‹#›</a:t>
            </a:fld>
            <a:endParaRPr lang="en-US" altLang="en-US" dirty="0"/>
          </a:p>
        </p:txBody>
      </p:sp>
    </p:spTree>
    <p:extLst>
      <p:ext uri="{BB962C8B-B14F-4D97-AF65-F5344CB8AC3E}">
        <p14:creationId xmlns:p14="http://schemas.microsoft.com/office/powerpoint/2010/main" val="37380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4EA2C22-2880-4B99-88D0-216DAFD940DE}" type="datetimeFigureOut">
              <a:rPr lang="en-US" altLang="en-US" smtClean="0"/>
              <a:pPr>
                <a:defRPr/>
              </a:pPr>
              <a:t>7/13/2021</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C3692FCC-1703-4594-AB30-FBB2A8DE8223}" type="slidenum">
              <a:rPr lang="en-US" altLang="en-US" smtClean="0"/>
              <a:pPr>
                <a:defRPr/>
              </a:pPr>
              <a:t>‹#›</a:t>
            </a:fld>
            <a:endParaRPr lang="en-US"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66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3ED4FD7-D1D6-43EA-9C01-4FA1605D0500}" type="datetimeFigureOut">
              <a:rPr lang="en-US" altLang="en-US" smtClean="0"/>
              <a:pPr>
                <a:defRPr/>
              </a:pPr>
              <a:t>7/13/2021</a:t>
            </a:fld>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72EFCFDF-5432-401C-9D1B-3E82C08A03FC}" type="slidenum">
              <a:rPr lang="en-US" altLang="en-US" smtClean="0"/>
              <a:pPr>
                <a:defRPr/>
              </a:pPr>
              <a:t>‹#›</a:t>
            </a:fld>
            <a:endParaRPr lang="en-US" altLang="en-US" dirty="0"/>
          </a:p>
        </p:txBody>
      </p:sp>
    </p:spTree>
    <p:extLst>
      <p:ext uri="{BB962C8B-B14F-4D97-AF65-F5344CB8AC3E}">
        <p14:creationId xmlns:p14="http://schemas.microsoft.com/office/powerpoint/2010/main" val="166942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73975AE-5D9A-41F7-8220-B2F9CE07698B}" type="datetimeFigureOut">
              <a:rPr lang="en-US" altLang="en-US" smtClean="0"/>
              <a:pPr>
                <a:defRPr/>
              </a:pPr>
              <a:t>7/13/2021</a:t>
            </a:fld>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C07070EF-F27C-4CEE-94D6-744DB2E6BBC6}" type="slidenum">
              <a:rPr lang="en-US" altLang="en-US" smtClean="0"/>
              <a:pPr>
                <a:defRPr/>
              </a:pPr>
              <a:t>‹#›</a:t>
            </a:fld>
            <a:endParaRPr lang="en-US" altLang="en-US" dirty="0"/>
          </a:p>
        </p:txBody>
      </p:sp>
    </p:spTree>
    <p:extLst>
      <p:ext uri="{BB962C8B-B14F-4D97-AF65-F5344CB8AC3E}">
        <p14:creationId xmlns:p14="http://schemas.microsoft.com/office/powerpoint/2010/main" val="95185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9DD1CEE-2704-40CE-9E21-5E2F8685B769}" type="datetimeFigureOut">
              <a:rPr lang="en-US" altLang="en-US" smtClean="0"/>
              <a:pPr>
                <a:defRPr/>
              </a:pPr>
              <a:t>7/13/2021</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5AF41974-847A-4994-8172-614C961EDB38}" type="slidenum">
              <a:rPr lang="en-US" altLang="en-US" smtClean="0"/>
              <a:pPr>
                <a:defRPr/>
              </a:pPr>
              <a:t>‹#›</a:t>
            </a:fld>
            <a:endParaRPr lang="en-US" altLang="en-US" dirty="0"/>
          </a:p>
        </p:txBody>
      </p:sp>
    </p:spTree>
    <p:extLst>
      <p:ext uri="{BB962C8B-B14F-4D97-AF65-F5344CB8AC3E}">
        <p14:creationId xmlns:p14="http://schemas.microsoft.com/office/powerpoint/2010/main" val="137772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3DAE2346-9F2B-4AF6-B68A-B99FBA6C4C41}" type="datetimeFigureOut">
              <a:rPr lang="en-US" altLang="en-US" smtClean="0"/>
              <a:pPr>
                <a:defRPr/>
              </a:pPr>
              <a:t>7/13/2021</a:t>
            </a:fld>
            <a:endParaRPr lang="en-US"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DD3E2C6C-60E0-41B2-A826-EC51A8A22C8B}" type="slidenum">
              <a:rPr lang="en-US" altLang="en-US" smtClean="0"/>
              <a:pPr>
                <a:defRPr/>
              </a:pPr>
              <a:t>‹#›</a:t>
            </a:fld>
            <a:endParaRPr lang="en-US" altLang="en-US" dirty="0"/>
          </a:p>
        </p:txBody>
      </p:sp>
    </p:spTree>
    <p:extLst>
      <p:ext uri="{BB962C8B-B14F-4D97-AF65-F5344CB8AC3E}">
        <p14:creationId xmlns:p14="http://schemas.microsoft.com/office/powerpoint/2010/main" val="325246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50D16B6E-87D4-4495-8064-11B205D19533}" type="datetimeFigureOut">
              <a:rPr lang="en-US" altLang="en-US" smtClean="0"/>
              <a:pPr>
                <a:defRPr/>
              </a:pPr>
              <a:t>7/13/2021</a:t>
            </a:fld>
            <a:endParaRPr lang="en-US" alt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3056AD9B-420A-4CA5-9AEB-C78826801D93}" type="slidenum">
              <a:rPr lang="en-US" altLang="en-US" smtClean="0"/>
              <a:pPr>
                <a:defRPr/>
              </a:pPr>
              <a:t>‹#›</a:t>
            </a:fld>
            <a:endParaRPr lang="en-US" altLang="en-US" dirty="0"/>
          </a:p>
        </p:txBody>
      </p:sp>
    </p:spTree>
    <p:extLst>
      <p:ext uri="{BB962C8B-B14F-4D97-AF65-F5344CB8AC3E}">
        <p14:creationId xmlns:p14="http://schemas.microsoft.com/office/powerpoint/2010/main" val="171730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4F5973D-17C3-4091-A07A-EB19D1DCE420}" type="datetimeFigureOut">
              <a:rPr lang="en-US" altLang="en-US" smtClean="0"/>
              <a:pPr>
                <a:defRPr/>
              </a:pPr>
              <a:t>7/13/2021</a:t>
            </a:fld>
            <a:endParaRPr lang="en-US" alt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2052D735-9FFB-45D5-B00E-42E7DE97BA4A}" type="slidenum">
              <a:rPr lang="en-US" altLang="en-US" smtClean="0"/>
              <a:pPr>
                <a:defRPr/>
              </a:pPr>
              <a:t>‹#›</a:t>
            </a:fld>
            <a:endParaRPr lang="en-US" altLang="en-US" dirty="0"/>
          </a:p>
        </p:txBody>
      </p:sp>
    </p:spTree>
    <p:extLst>
      <p:ext uri="{BB962C8B-B14F-4D97-AF65-F5344CB8AC3E}">
        <p14:creationId xmlns:p14="http://schemas.microsoft.com/office/powerpoint/2010/main" val="271535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D9805416-AC82-4D2F-BA67-0097DA9BC613}" type="datetimeFigureOut">
              <a:rPr lang="en-US" altLang="en-US" smtClean="0"/>
              <a:pPr>
                <a:defRPr/>
              </a:pPr>
              <a:t>7/13/2021</a:t>
            </a:fld>
            <a:endParaRPr lang="en-US" alt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07DE8A0A-AE5B-4A44-B0EA-FF8CAD57BBE8}" type="slidenum">
              <a:rPr lang="en-US" altLang="en-US" smtClean="0"/>
              <a:pPr>
                <a:defRPr/>
              </a:pPr>
              <a:t>‹#›</a:t>
            </a:fld>
            <a:endParaRPr lang="en-US"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866879"/>
      </p:ext>
    </p:extLst>
  </p:cSld>
  <p:clrMap bg1="dk1" tx1="lt1" bg2="dk2" tx2="lt2" accent1="accent1" accent2="accent2" accent3="accent3" accent4="accent4" accent5="accent5" accent6="accent6" hlink="hlink" folHlink="folHlink"/>
  <p:sldLayoutIdLst>
    <p:sldLayoutId id="2147484722" r:id="rId1"/>
    <p:sldLayoutId id="2147484723" r:id="rId2"/>
    <p:sldLayoutId id="2147484724" r:id="rId3"/>
    <p:sldLayoutId id="2147484725" r:id="rId4"/>
    <p:sldLayoutId id="2147484726" r:id="rId5"/>
    <p:sldLayoutId id="2147484727" r:id="rId6"/>
    <p:sldLayoutId id="2147484728" r:id="rId7"/>
    <p:sldLayoutId id="2147484729" r:id="rId8"/>
    <p:sldLayoutId id="2147484730" r:id="rId9"/>
    <p:sldLayoutId id="2147484731" r:id="rId10"/>
    <p:sldLayoutId id="2147484732" r:id="rId11"/>
    <p:sldLayoutId id="214748473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geripal.org/2013/08/inappropriate-management-of.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theconversation.com/close-to-home-financial-hazards-for-older-people-in-family-accommodation-1638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open.maricopa.edu/scgb/chapter/feeding-your-brain-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betterhealthwhileaging.net/hearing-loss-in-agi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omosoptometristas.com/consejos-visuales-ergonomicos/"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campusontario.pressbooks.pub/healthassessment/chapter/functional-health/" TargetMode="External"/><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hyperlink" Target="https://creativecommons.org/licenses/by-sa/3.0/"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file:///E:\searchresults?author=Nathaniel+Pedley&amp;q=Nathaniel+Pedle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ubtitle 2"/>
          <p:cNvSpPr>
            <a:spLocks noGrp="1"/>
          </p:cNvSpPr>
          <p:nvPr>
            <p:ph type="subTitle" idx="4294967295"/>
          </p:nvPr>
        </p:nvSpPr>
        <p:spPr>
          <a:xfrm>
            <a:off x="2247900" y="3886200"/>
            <a:ext cx="5181600" cy="1708150"/>
          </a:xfrm>
        </p:spPr>
        <p:txBody>
          <a:bodyPr>
            <a:normAutofit/>
          </a:bodyPr>
          <a:lstStyle/>
          <a:p>
            <a:pPr marL="0" indent="0" eaLnBrk="1" fontAlgn="auto" hangingPunct="1">
              <a:lnSpc>
                <a:spcPct val="80000"/>
              </a:lnSpc>
              <a:buFont typeface="Wingdings" panose="05000000000000000000" pitchFamily="2" charset="2"/>
              <a:buNone/>
              <a:defRPr/>
            </a:pPr>
            <a:r>
              <a:rPr lang="en-US" altLang="en-US" sz="2800" dirty="0"/>
              <a:t>Dr. Thiru Yogaparan MD, FRCPC </a:t>
            </a:r>
          </a:p>
          <a:p>
            <a:pPr marL="0" indent="0" eaLnBrk="1" fontAlgn="auto" hangingPunct="1">
              <a:lnSpc>
                <a:spcPct val="80000"/>
              </a:lnSpc>
              <a:buFont typeface="Wingdings" panose="05000000000000000000" pitchFamily="2" charset="2"/>
              <a:buNone/>
              <a:defRPr/>
            </a:pPr>
            <a:r>
              <a:rPr lang="en-US" altLang="en-US" sz="2400" dirty="0"/>
              <a:t>Associate Professor, University of Toronto</a:t>
            </a:r>
          </a:p>
          <a:p>
            <a:pPr marL="0" indent="0" eaLnBrk="1" fontAlgn="auto" hangingPunct="1">
              <a:lnSpc>
                <a:spcPct val="80000"/>
              </a:lnSpc>
              <a:buFont typeface="Wingdings" panose="05000000000000000000" pitchFamily="2" charset="2"/>
              <a:buNone/>
              <a:defRPr/>
            </a:pPr>
            <a:r>
              <a:rPr lang="en-US" altLang="en-US" sz="2400" dirty="0"/>
              <a:t>Baycrest Health Sciences </a:t>
            </a: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289981"/>
            <a:ext cx="1362081" cy="130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251968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E85D933E-4381-7243-8EF7-98271C5D1393}"/>
              </a:ext>
            </a:extLst>
          </p:cNvPr>
          <p:cNvSpPr/>
          <p:nvPr/>
        </p:nvSpPr>
        <p:spPr>
          <a:xfrm>
            <a:off x="0" y="1817798"/>
            <a:ext cx="914400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en-US" sz="5400" dirty="0">
                <a:ln w="0"/>
                <a:solidFill>
                  <a:schemeClr val="accent1"/>
                </a:solidFill>
                <a:effectLst>
                  <a:outerShdw blurRad="38100" dist="25400" dir="5400000" algn="ctr" rotWithShape="0">
                    <a:srgbClr val="6E747A">
                      <a:alpha val="43000"/>
                    </a:srgbClr>
                  </a:outerShdw>
                </a:effectLst>
                <a:ea typeface="+mj-ea"/>
              </a:rPr>
              <a:t>History Taking in Older Adults </a:t>
            </a:r>
            <a:br>
              <a:rPr lang="en-US" altLang="en-US" sz="5400" dirty="0">
                <a:ln w="0"/>
                <a:solidFill>
                  <a:schemeClr val="accent1"/>
                </a:solidFill>
                <a:effectLst>
                  <a:outerShdw blurRad="38100" dist="25400" dir="5400000" algn="ctr" rotWithShape="0">
                    <a:srgbClr val="6E747A">
                      <a:alpha val="43000"/>
                    </a:srgbClr>
                  </a:outerShdw>
                </a:effectLst>
                <a:ea typeface="+mj-ea"/>
              </a:rPr>
            </a:br>
            <a:r>
              <a:rPr lang="en-US" altLang="en-US" sz="5400" dirty="0">
                <a:ln w="0"/>
                <a:solidFill>
                  <a:schemeClr val="accent1"/>
                </a:solidFill>
                <a:effectLst>
                  <a:outerShdw blurRad="38100" dist="25400" dir="5400000" algn="ctr" rotWithShape="0">
                    <a:srgbClr val="6E747A">
                      <a:alpha val="43000"/>
                    </a:srgbClr>
                  </a:outerShdw>
                </a:effectLst>
              </a:rPr>
              <a:t>Geriatrics Hub</a:t>
            </a:r>
            <a:r>
              <a:rPr lang="en-US" altLang="en-US" sz="5400" dirty="0">
                <a:ln w="0"/>
                <a:solidFill>
                  <a:schemeClr val="accent1"/>
                </a:solidFill>
                <a:effectLst>
                  <a:outerShdw blurRad="38100" dist="25400" dir="5400000" algn="ctr" rotWithShape="0">
                    <a:srgbClr val="6E747A">
                      <a:alpha val="43000"/>
                    </a:srgbClr>
                  </a:outerShdw>
                </a:effectLst>
                <a:ea typeface="+mj-ea"/>
              </a:rPr>
              <a:t> </a:t>
            </a:r>
            <a:endParaRPr lang="en-US" sz="54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22960" y="286604"/>
            <a:ext cx="7787640" cy="1450757"/>
          </a:xfrm>
        </p:spPr>
        <p:txBody>
          <a:bodyPr/>
          <a:lstStyle/>
          <a:p>
            <a:pPr eaLnBrk="1" fontAlgn="auto" hangingPunct="1">
              <a:spcAft>
                <a:spcPts val="0"/>
              </a:spcAft>
              <a:defRPr/>
            </a:pPr>
            <a:r>
              <a:rPr lang="en-US" altLang="en-US" dirty="0">
                <a:ea typeface="+mj-ea"/>
              </a:rPr>
              <a:t>Multiplicity and </a:t>
            </a:r>
            <a:r>
              <a:rPr lang="en-US" altLang="en-US" dirty="0"/>
              <a:t>Heterogeneity</a:t>
            </a:r>
            <a:endParaRPr lang="en-US" altLang="en-US" dirty="0">
              <a:ea typeface="+mj-ea"/>
            </a:endParaRPr>
          </a:p>
        </p:txBody>
      </p:sp>
      <p:sp>
        <p:nvSpPr>
          <p:cNvPr id="16387" name="Content Placeholder 2"/>
          <p:cNvSpPr>
            <a:spLocks noGrp="1"/>
          </p:cNvSpPr>
          <p:nvPr>
            <p:ph idx="1"/>
          </p:nvPr>
        </p:nvSpPr>
        <p:spPr/>
        <p:txBody>
          <a:bodyPr/>
          <a:lstStyle/>
          <a:p>
            <a:pPr marL="128340" indent="-342900" eaLnBrk="1" fontAlgn="auto" hangingPunct="1">
              <a:buFont typeface="Wingdings" panose="05000000000000000000" pitchFamily="2" charset="2"/>
              <a:buChar char="§"/>
              <a:defRPr/>
            </a:pPr>
            <a:r>
              <a:rPr lang="en-US" altLang="en-US" sz="2400" dirty="0"/>
              <a:t>Geriatric patients often have</a:t>
            </a:r>
          </a:p>
          <a:p>
            <a:pPr marL="792900" lvl="1" indent="-342900" eaLnBrk="1" fontAlgn="auto" hangingPunct="1">
              <a:buFont typeface="Wingdings" pitchFamily="2" charset="2"/>
              <a:buChar char="Ø"/>
              <a:defRPr/>
            </a:pPr>
            <a:r>
              <a:rPr lang="en-US" altLang="en-US" sz="2400" dirty="0"/>
              <a:t>	Multiple problems  </a:t>
            </a:r>
          </a:p>
          <a:p>
            <a:pPr marL="792900" lvl="1" indent="-342900" eaLnBrk="1" fontAlgn="auto" hangingPunct="1">
              <a:buFont typeface="Wingdings" pitchFamily="2" charset="2"/>
              <a:buChar char="Ø"/>
              <a:defRPr/>
            </a:pPr>
            <a:r>
              <a:rPr lang="en-US" altLang="en-US" sz="2400" dirty="0"/>
              <a:t>  Multiple complaints</a:t>
            </a:r>
          </a:p>
          <a:p>
            <a:pPr marL="128340" indent="-342900" eaLnBrk="1" fontAlgn="auto" hangingPunct="1">
              <a:buFont typeface="Wingdings" panose="05000000000000000000" pitchFamily="2" charset="2"/>
              <a:buChar char="§"/>
              <a:defRPr/>
            </a:pPr>
            <a:r>
              <a:rPr lang="en-US" altLang="en-US" sz="2400" dirty="0"/>
              <a:t>One symptom may have multiple underlying causes/pathology</a:t>
            </a:r>
          </a:p>
          <a:p>
            <a:pPr marL="128340" indent="-342900" eaLnBrk="1" fontAlgn="auto" hangingPunct="1">
              <a:buFont typeface="Wingdings" panose="05000000000000000000" pitchFamily="2" charset="2"/>
              <a:buChar char="§"/>
              <a:defRPr/>
            </a:pPr>
            <a:r>
              <a:rPr lang="en-US" altLang="en-US" sz="2400" dirty="0"/>
              <a:t>You may have to ask the patient and family to prioritize and    deal with few issues each visit</a:t>
            </a:r>
          </a:p>
          <a:p>
            <a:pPr marL="128340" indent="-342900">
              <a:buFont typeface="Wingdings" panose="05000000000000000000" pitchFamily="2" charset="2"/>
              <a:buChar char="§"/>
              <a:defRPr/>
            </a:pPr>
            <a:r>
              <a:rPr lang="en-US" altLang="en-US" sz="2400" dirty="0"/>
              <a:t>If feasible obtain information before the visit </a:t>
            </a:r>
          </a:p>
          <a:p>
            <a:pPr marL="128340" indent="-342900">
              <a:buFont typeface="Wingdings" panose="05000000000000000000" pitchFamily="2" charset="2"/>
              <a:buChar char="§"/>
              <a:defRPr/>
            </a:pPr>
            <a:r>
              <a:rPr lang="en-US" altLang="en-US" sz="2400" dirty="0"/>
              <a:t>Heterogeneity is the rule in older adults</a:t>
            </a:r>
          </a:p>
          <a:p>
            <a:pPr marL="128340" indent="-342900" eaLnBrk="1" fontAlgn="auto" hangingPunct="1">
              <a:buFont typeface="Wingdings" panose="05000000000000000000" pitchFamily="2" charset="2"/>
              <a:buChar char="§"/>
              <a:defRPr/>
            </a:pPr>
            <a:endParaRPr lang="en-US"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fontAlgn="auto" hangingPunct="1">
              <a:spcAft>
                <a:spcPts val="0"/>
              </a:spcAft>
              <a:defRPr/>
            </a:pPr>
            <a:r>
              <a:rPr lang="en-US" altLang="en-US" sz="3500" dirty="0">
                <a:ea typeface="+mj-ea"/>
              </a:rPr>
              <a:t>Rule of Parsimony often Fails in Geriatrics </a:t>
            </a:r>
          </a:p>
        </p:txBody>
      </p:sp>
      <p:sp>
        <p:nvSpPr>
          <p:cNvPr id="15363" name="Content Placeholder 2"/>
          <p:cNvSpPr>
            <a:spLocks noGrp="1"/>
          </p:cNvSpPr>
          <p:nvPr>
            <p:ph idx="1"/>
          </p:nvPr>
        </p:nvSpPr>
        <p:spPr/>
        <p:txBody>
          <a:bodyPr>
            <a:normAutofit lnSpcReduction="10000"/>
          </a:bodyPr>
          <a:lstStyle/>
          <a:p>
            <a:pPr marL="242640" indent="-457200" eaLnBrk="1" fontAlgn="auto" hangingPunct="1">
              <a:buFont typeface="Wingdings" panose="05000000000000000000" pitchFamily="2" charset="2"/>
              <a:buChar char="§"/>
              <a:defRPr/>
            </a:pPr>
            <a:r>
              <a:rPr lang="en-US" altLang="en-US" sz="2600" b="1" dirty="0"/>
              <a:t>Occam's razor:</a:t>
            </a:r>
            <a:r>
              <a:rPr lang="en-US" altLang="en-US" sz="2600" dirty="0"/>
              <a:t> The generalization states that, if there are a number of explanations for observed phenomena, the simplest explanation is preferred, called also scientific parsimony</a:t>
            </a:r>
          </a:p>
          <a:p>
            <a:pPr marL="242640" indent="-457200" eaLnBrk="1" fontAlgn="auto" hangingPunct="1">
              <a:buFont typeface="Wingdings" panose="05000000000000000000" pitchFamily="2" charset="2"/>
              <a:buChar char="§"/>
              <a:defRPr/>
            </a:pPr>
            <a:r>
              <a:rPr lang="en-US" altLang="en-US" sz="2600" dirty="0"/>
              <a:t>The law of parsimony tells us that we should look at the organ system specific to the patient’s symptoms and positive exam findings to arrive at the correct diagnosis- works well with young patients </a:t>
            </a:r>
          </a:p>
          <a:p>
            <a:pPr marL="242640" indent="-457200" eaLnBrk="1" fontAlgn="auto" hangingPunct="1">
              <a:buFont typeface="Wingdings" panose="05000000000000000000" pitchFamily="2" charset="2"/>
              <a:buChar char="§"/>
              <a:defRPr/>
            </a:pPr>
            <a:r>
              <a:rPr lang="en-US" altLang="en-US" sz="2600" dirty="0"/>
              <a:t>Do not try to clump symptoms  to come to a unifying diagnosis in geriatric patients as they may have several underlying problems even for one symptom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What Is An </a:t>
            </a:r>
            <a:br>
              <a:rPr lang="en-US" dirty="0"/>
            </a:br>
            <a:r>
              <a:rPr lang="en-US" dirty="0"/>
              <a:t>Atypical Presentation?</a:t>
            </a:r>
          </a:p>
        </p:txBody>
      </p:sp>
      <p:sp>
        <p:nvSpPr>
          <p:cNvPr id="3" name="Content Placeholder 2"/>
          <p:cNvSpPr>
            <a:spLocks noGrp="1"/>
          </p:cNvSpPr>
          <p:nvPr>
            <p:ph idx="1"/>
          </p:nvPr>
        </p:nvSpPr>
        <p:spPr/>
        <p:txBody>
          <a:bodyPr>
            <a:normAutofit/>
          </a:bodyPr>
          <a:lstStyle/>
          <a:p>
            <a:pPr>
              <a:defRPr/>
            </a:pPr>
            <a:r>
              <a:rPr lang="en-US" dirty="0"/>
              <a:t>“When an older adult presents with a disease state that is </a:t>
            </a:r>
            <a:r>
              <a:rPr lang="en-US" b="1" dirty="0"/>
              <a:t>missing </a:t>
            </a:r>
            <a:r>
              <a:rPr lang="en-US" dirty="0"/>
              <a:t>some</a:t>
            </a:r>
            <a:r>
              <a:rPr lang="en-US" b="1" dirty="0"/>
              <a:t> </a:t>
            </a:r>
            <a:r>
              <a:rPr lang="en-US" dirty="0"/>
              <a:t>of the traditional core features of the illness usually seen in younger patients”. </a:t>
            </a:r>
          </a:p>
          <a:p>
            <a:pPr>
              <a:defRPr/>
            </a:pPr>
            <a:r>
              <a:rPr lang="en-US" dirty="0"/>
              <a:t>Atypical presentations usually include one of 3 features:, </a:t>
            </a:r>
          </a:p>
          <a:p>
            <a:pPr marL="617220" lvl="1" indent="-342900">
              <a:buFont typeface="+mj-lt"/>
              <a:buAutoNum type="arabicPeriod"/>
              <a:defRPr/>
            </a:pPr>
            <a:r>
              <a:rPr lang="en-US" dirty="0"/>
              <a:t>Vague presentation of illness</a:t>
            </a:r>
          </a:p>
          <a:p>
            <a:pPr marL="617220" lvl="1" indent="-342900">
              <a:buFont typeface="+mj-lt"/>
              <a:buAutoNum type="arabicPeriod"/>
              <a:defRPr/>
            </a:pPr>
            <a:r>
              <a:rPr lang="en-US" dirty="0"/>
              <a:t>Altered presentation of illness e.g. minimal symptoms compared to the severity of illness </a:t>
            </a:r>
          </a:p>
          <a:p>
            <a:pPr marL="617220" lvl="1" indent="-342900">
              <a:buFont typeface="+mj-lt"/>
              <a:buAutoNum type="arabicPeriod"/>
              <a:defRPr/>
            </a:pPr>
            <a:r>
              <a:rPr lang="en-US" dirty="0"/>
              <a:t>Non presentation of illness (i.e., underreporting).</a:t>
            </a:r>
          </a:p>
          <a:p>
            <a:pPr>
              <a:defRPr/>
            </a:pPr>
            <a:r>
              <a:rPr lang="en-US" dirty="0"/>
              <a:t>Atypical presentation is the </a:t>
            </a:r>
            <a:r>
              <a:rPr lang="en-US" b="1" dirty="0"/>
              <a:t>typical presentation in frail </a:t>
            </a:r>
            <a:r>
              <a:rPr lang="en-US" dirty="0"/>
              <a:t>older adults </a:t>
            </a:r>
          </a:p>
          <a:p>
            <a:pPr>
              <a:defRPr/>
            </a:pPr>
            <a:r>
              <a:rPr lang="en-US" dirty="0"/>
              <a:t>It is important for clinicians to recognize these atypical presentations and not miss the underlying diagnosis</a:t>
            </a:r>
          </a:p>
          <a:p>
            <a:pP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711440" cy="1450757"/>
          </a:xfrm>
        </p:spPr>
        <p:txBody>
          <a:bodyPr/>
          <a:lstStyle/>
          <a:p>
            <a:pPr>
              <a:defRPr/>
            </a:pPr>
            <a:r>
              <a:rPr lang="en-US" dirty="0"/>
              <a:t>HPI: Typical Atypical Presentation</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defRPr/>
            </a:pPr>
            <a:r>
              <a:rPr lang="en-US" dirty="0"/>
              <a:t>Functional decline </a:t>
            </a:r>
          </a:p>
          <a:p>
            <a:pPr>
              <a:buFont typeface="Wingdings" panose="05000000000000000000" pitchFamily="2" charset="2"/>
              <a:buChar char="§"/>
              <a:defRPr/>
            </a:pPr>
            <a:r>
              <a:rPr lang="en-US" dirty="0"/>
              <a:t>“Something wrong”</a:t>
            </a:r>
          </a:p>
          <a:p>
            <a:pPr>
              <a:buFont typeface="Wingdings" panose="05000000000000000000" pitchFamily="2" charset="2"/>
              <a:buChar char="§"/>
              <a:defRPr/>
            </a:pPr>
            <a:r>
              <a:rPr lang="en-US" dirty="0"/>
              <a:t>“Not himself or herself”</a:t>
            </a:r>
          </a:p>
          <a:p>
            <a:pPr>
              <a:buFont typeface="Wingdings" panose="05000000000000000000" pitchFamily="2" charset="2"/>
              <a:buChar char="§"/>
              <a:defRPr/>
            </a:pPr>
            <a:r>
              <a:rPr lang="en-US" dirty="0"/>
              <a:t>“Feeling week”</a:t>
            </a:r>
          </a:p>
          <a:p>
            <a:pPr>
              <a:buFont typeface="Wingdings" panose="05000000000000000000" pitchFamily="2" charset="2"/>
              <a:buChar char="§"/>
              <a:defRPr/>
            </a:pPr>
            <a:r>
              <a:rPr lang="en-US" dirty="0"/>
              <a:t>Geriatric syndromes </a:t>
            </a:r>
          </a:p>
          <a:p>
            <a:pPr marL="742950" lvl="1" indent="-285750">
              <a:buFont typeface="Wingdings" panose="05000000000000000000" pitchFamily="2" charset="2"/>
              <a:buChar char="§"/>
              <a:defRPr/>
            </a:pPr>
            <a:r>
              <a:rPr lang="en-US" dirty="0"/>
              <a:t>Altered Mental Status</a:t>
            </a:r>
          </a:p>
          <a:p>
            <a:pPr marL="742950" lvl="1" indent="-285750">
              <a:buFont typeface="Wingdings" panose="05000000000000000000" pitchFamily="2" charset="2"/>
              <a:buChar char="§"/>
              <a:defRPr/>
            </a:pPr>
            <a:r>
              <a:rPr lang="en-US" dirty="0"/>
              <a:t>Failure to eat or drink</a:t>
            </a:r>
          </a:p>
          <a:p>
            <a:pPr marL="742950" lvl="1" indent="-285750">
              <a:buFont typeface="Wingdings" panose="05000000000000000000" pitchFamily="2" charset="2"/>
              <a:buChar char="§"/>
              <a:defRPr/>
            </a:pPr>
            <a:r>
              <a:rPr lang="en-US" dirty="0"/>
              <a:t>Reduced Mobility</a:t>
            </a:r>
          </a:p>
          <a:p>
            <a:pPr marL="742950" lvl="1" indent="-285750">
              <a:buFont typeface="Wingdings" panose="05000000000000000000" pitchFamily="2" charset="2"/>
              <a:buChar char="§"/>
              <a:defRPr/>
            </a:pPr>
            <a:r>
              <a:rPr lang="en-US" dirty="0"/>
              <a:t>Fall</a:t>
            </a:r>
          </a:p>
          <a:p>
            <a:pPr marL="742950" lvl="1" indent="-285750">
              <a:buFont typeface="Wingdings" panose="05000000000000000000" pitchFamily="2" charset="2"/>
              <a:buChar char="§"/>
              <a:defRPr/>
            </a:pPr>
            <a:r>
              <a:rPr lang="en-US" dirty="0"/>
              <a:t>Fatigue</a:t>
            </a:r>
          </a:p>
          <a:p>
            <a:pPr marL="742950" lvl="1" indent="-285750">
              <a:buFont typeface="Wingdings" panose="05000000000000000000" pitchFamily="2" charset="2"/>
              <a:buChar char="§"/>
              <a:defRPr/>
            </a:pPr>
            <a:r>
              <a:rPr lang="en-US" dirty="0"/>
              <a:t>Urinary Incontinence </a:t>
            </a:r>
          </a:p>
          <a:p>
            <a:pPr>
              <a:defRPr/>
            </a:pPr>
            <a:endParaRPr lang="en-US" dirty="0"/>
          </a:p>
          <a:p>
            <a:pPr>
              <a:defRPr/>
            </a:pPr>
            <a:endParaRPr lang="en-US" dirty="0"/>
          </a:p>
        </p:txBody>
      </p:sp>
      <p:sp>
        <p:nvSpPr>
          <p:cNvPr id="4" name="TextBox 3"/>
          <p:cNvSpPr txBox="1"/>
          <p:nvPr/>
        </p:nvSpPr>
        <p:spPr>
          <a:xfrm>
            <a:off x="4495800" y="2438400"/>
            <a:ext cx="4251960" cy="230832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8900000" scaled="1"/>
            <a:tileRect/>
          </a:gradFill>
          <a:ln>
            <a:solidFill>
              <a:schemeClr val="bg1"/>
            </a:solidFill>
          </a:ln>
        </p:spPr>
        <p:style>
          <a:lnRef idx="0">
            <a:scrgbClr r="0" g="0" b="0"/>
          </a:lnRef>
          <a:fillRef idx="0">
            <a:scrgbClr r="0" g="0" b="0"/>
          </a:fillRef>
          <a:effectRef idx="0">
            <a:scrgbClr r="0" g="0" b="0"/>
          </a:effectRef>
          <a:fontRef idx="minor">
            <a:schemeClr val="lt1"/>
          </a:fontRef>
        </p:style>
        <p:txBody>
          <a:bodyPr wrap="square" lIns="90000" anchor="b">
            <a:spAutoFit/>
          </a:bodyPr>
          <a:lstStyle/>
          <a:p>
            <a:pPr>
              <a:defRPr/>
            </a:pPr>
            <a:r>
              <a:rPr lang="en-US" dirty="0"/>
              <a:t>Factors associated with </a:t>
            </a:r>
            <a:r>
              <a:rPr lang="en-US" b="1" dirty="0"/>
              <a:t>increased risk </a:t>
            </a:r>
            <a:r>
              <a:rPr lang="en-US" dirty="0"/>
              <a:t>of an atypical presentation include:</a:t>
            </a:r>
          </a:p>
          <a:p>
            <a:pPr marL="514350" indent="-514350">
              <a:buFont typeface="+mj-lt"/>
              <a:buAutoNum type="arabicPeriod"/>
              <a:defRPr/>
            </a:pPr>
            <a:r>
              <a:rPr lang="en-US" dirty="0"/>
              <a:t>Age of 85 years or over</a:t>
            </a:r>
          </a:p>
          <a:p>
            <a:pPr marL="514350" indent="-514350">
              <a:buFont typeface="+mj-lt"/>
              <a:buAutoNum type="arabicPeriod"/>
              <a:defRPr/>
            </a:pPr>
            <a:r>
              <a:rPr lang="en-US" dirty="0"/>
              <a:t>Multiple comorbidities</a:t>
            </a:r>
          </a:p>
          <a:p>
            <a:pPr marL="514350" indent="-514350">
              <a:buFont typeface="+mj-lt"/>
              <a:buAutoNum type="arabicPeriod"/>
              <a:defRPr/>
            </a:pPr>
            <a:r>
              <a:rPr lang="en-US" dirty="0"/>
              <a:t>Polypharmacy</a:t>
            </a:r>
          </a:p>
          <a:p>
            <a:pPr marL="514350" indent="-514350">
              <a:buFont typeface="+mj-lt"/>
              <a:buAutoNum type="arabicPeriod"/>
              <a:defRPr/>
            </a:pPr>
            <a:r>
              <a:rPr lang="en-US" dirty="0"/>
              <a:t>Cognitive / Functional Impairment</a:t>
            </a:r>
          </a:p>
          <a:p>
            <a:pPr marL="514350" indent="-514350">
              <a:buFont typeface="+mj-lt"/>
              <a:buAutoNum type="arabicPeriod"/>
              <a:defRPr/>
            </a:pPr>
            <a:r>
              <a:rPr lang="en-US" dirty="0"/>
              <a:t>Frailty</a:t>
            </a: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22959" y="394977"/>
            <a:ext cx="7543800" cy="1450757"/>
          </a:xfrm>
        </p:spPr>
        <p:txBody>
          <a:bodyPr/>
          <a:lstStyle/>
          <a:p>
            <a:pPr eaLnBrk="1" fontAlgn="auto" hangingPunct="1">
              <a:spcAft>
                <a:spcPts val="0"/>
              </a:spcAft>
              <a:defRPr/>
            </a:pPr>
            <a:r>
              <a:rPr lang="en-US" altLang="en-US" dirty="0">
                <a:ea typeface="+mj-ea"/>
              </a:rPr>
              <a:t>Under Reporting </a:t>
            </a:r>
          </a:p>
        </p:txBody>
      </p:sp>
      <p:sp>
        <p:nvSpPr>
          <p:cNvPr id="18435" name="Content Placeholder 2"/>
          <p:cNvSpPr>
            <a:spLocks noGrp="1"/>
          </p:cNvSpPr>
          <p:nvPr>
            <p:ph idx="1"/>
          </p:nvPr>
        </p:nvSpPr>
        <p:spPr>
          <a:xfrm>
            <a:off x="822959" y="1845734"/>
            <a:ext cx="5577841" cy="4023360"/>
          </a:xfrm>
        </p:spPr>
        <p:txBody>
          <a:bodyPr/>
          <a:lstStyle/>
          <a:p>
            <a:pPr marL="128340" indent="-342900" eaLnBrk="1" fontAlgn="auto" hangingPunct="1">
              <a:buFont typeface="Wingdings" panose="05000000000000000000" pitchFamily="2" charset="2"/>
              <a:buChar char="§"/>
              <a:defRPr/>
            </a:pPr>
            <a:r>
              <a:rPr lang="en-US" altLang="en-US" sz="2400" dirty="0"/>
              <a:t>Under reporting  of  symptoms is extremely common</a:t>
            </a:r>
          </a:p>
          <a:p>
            <a:pPr marL="792900" lvl="1" indent="-342900" eaLnBrk="1" fontAlgn="auto" hangingPunct="1">
              <a:buFont typeface="Wingdings" panose="05000000000000000000" pitchFamily="2" charset="2"/>
              <a:buChar char="§"/>
              <a:defRPr/>
            </a:pPr>
            <a:r>
              <a:rPr lang="en-US" altLang="en-US" sz="2400" dirty="0"/>
              <a:t>Attributing to normal aging</a:t>
            </a:r>
          </a:p>
          <a:p>
            <a:pPr marL="792900" lvl="1" indent="-342900" eaLnBrk="1" fontAlgn="auto" hangingPunct="1">
              <a:buFont typeface="Wingdings" panose="05000000000000000000" pitchFamily="2" charset="2"/>
              <a:buChar char="§"/>
              <a:defRPr/>
            </a:pPr>
            <a:r>
              <a:rPr lang="en-US" altLang="en-US" sz="2400" dirty="0"/>
              <a:t>Fear of hospitalization/institutionalization</a:t>
            </a:r>
          </a:p>
          <a:p>
            <a:pPr marL="792900" lvl="1" indent="-342900" eaLnBrk="1" fontAlgn="auto" hangingPunct="1">
              <a:buFont typeface="Wingdings" panose="05000000000000000000" pitchFamily="2" charset="2"/>
              <a:buChar char="§"/>
              <a:defRPr/>
            </a:pPr>
            <a:r>
              <a:rPr lang="en-US" altLang="en-US" sz="2400" dirty="0"/>
              <a:t>Negative attitude</a:t>
            </a:r>
          </a:p>
          <a:p>
            <a:pPr marL="792900" lvl="1" indent="-342900" eaLnBrk="1" fontAlgn="auto" hangingPunct="1">
              <a:buFont typeface="Wingdings" panose="05000000000000000000" pitchFamily="2" charset="2"/>
              <a:buChar char="§"/>
              <a:defRPr/>
            </a:pPr>
            <a:r>
              <a:rPr lang="en-US" altLang="en-US" sz="2400" dirty="0"/>
              <a:t>Cognitive impairment </a:t>
            </a:r>
          </a:p>
          <a:p>
            <a:pPr marL="792900" lvl="1" indent="-342900" eaLnBrk="1" fontAlgn="auto" hangingPunct="1">
              <a:buFont typeface="Wingdings" panose="05000000000000000000" pitchFamily="2" charset="2"/>
              <a:buChar char="§"/>
              <a:defRPr/>
            </a:pPr>
            <a:r>
              <a:rPr lang="en-US" altLang="en-US" sz="2400" dirty="0"/>
              <a:t>Fear of being a burden to family </a:t>
            </a:r>
          </a:p>
        </p:txBody>
      </p:sp>
      <p:sp>
        <p:nvSpPr>
          <p:cNvPr id="2" name="Flowchart: Punched Tape 1"/>
          <p:cNvSpPr/>
          <p:nvPr/>
        </p:nvSpPr>
        <p:spPr>
          <a:xfrm>
            <a:off x="4391526" y="5106052"/>
            <a:ext cx="4447674" cy="914400"/>
          </a:xfrm>
          <a:prstGeom prst="flowChartPunchedTap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a:t>“My daughter is going to worry if she gets to know that  I had 2 falls this month”</a:t>
            </a:r>
            <a:endParaRPr lang="en-US" sz="1600" dirty="0"/>
          </a:p>
        </p:txBody>
      </p:sp>
      <p:sp>
        <p:nvSpPr>
          <p:cNvPr id="3" name="Flowchart: Punched Tape 2"/>
          <p:cNvSpPr/>
          <p:nvPr/>
        </p:nvSpPr>
        <p:spPr>
          <a:xfrm>
            <a:off x="5334000" y="2344643"/>
            <a:ext cx="2743200" cy="914400"/>
          </a:xfrm>
          <a:prstGeom prst="flowChartPunchedTap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“What do you expect at my age?”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fontAlgn="auto" hangingPunct="1">
              <a:spcAft>
                <a:spcPts val="0"/>
              </a:spcAft>
              <a:defRPr/>
            </a:pPr>
            <a:r>
              <a:rPr lang="en-US" altLang="en-US" dirty="0">
                <a:ea typeface="+mj-ea"/>
              </a:rPr>
              <a:t>Collateral History</a:t>
            </a:r>
          </a:p>
        </p:txBody>
      </p:sp>
      <p:sp>
        <p:nvSpPr>
          <p:cNvPr id="20483" name="Content Placeholder 2"/>
          <p:cNvSpPr>
            <a:spLocks noGrp="1"/>
          </p:cNvSpPr>
          <p:nvPr>
            <p:ph idx="1"/>
          </p:nvPr>
        </p:nvSpPr>
        <p:spPr>
          <a:xfrm>
            <a:off x="822959" y="1845734"/>
            <a:ext cx="7635241" cy="4326466"/>
          </a:xfrm>
        </p:spPr>
        <p:txBody>
          <a:bodyPr>
            <a:normAutofit fontScale="85000" lnSpcReduction="20000"/>
          </a:bodyPr>
          <a:lstStyle/>
          <a:p>
            <a:pPr eaLnBrk="1" fontAlgn="auto" hangingPunct="1">
              <a:buFont typeface="Wingdings" panose="05000000000000000000" pitchFamily="2" charset="2"/>
              <a:buChar char="§"/>
              <a:defRPr/>
            </a:pPr>
            <a:r>
              <a:rPr lang="en-US" altLang="en-US" sz="2800" dirty="0"/>
              <a:t>Caregiver interview is </a:t>
            </a:r>
            <a:r>
              <a:rPr lang="en-US" altLang="en-US" sz="2800" b="1" dirty="0"/>
              <a:t>extremely important, </a:t>
            </a:r>
            <a:r>
              <a:rPr lang="en-US" altLang="en-US" sz="2800" dirty="0"/>
              <a:t>specially in patients with cognitive impairment</a:t>
            </a:r>
          </a:p>
          <a:p>
            <a:pPr marL="792900" lvl="1" indent="-342900" eaLnBrk="1" fontAlgn="auto" hangingPunct="1">
              <a:buFont typeface="Wingdings" panose="05000000000000000000" pitchFamily="2" charset="2"/>
              <a:buChar char="§"/>
              <a:defRPr/>
            </a:pPr>
            <a:r>
              <a:rPr lang="en-US" altLang="en-US" sz="2200" dirty="0">
                <a:latin typeface="+mj-lt"/>
              </a:rPr>
              <a:t>Patients may talk from their past and report a higher  functional and cognitive status, hence it is important  to corroborate the information if you suspect cognitive impairment</a:t>
            </a:r>
          </a:p>
          <a:p>
            <a:pPr eaLnBrk="1" fontAlgn="auto" hangingPunct="1">
              <a:buFont typeface="Wingdings" panose="05000000000000000000" pitchFamily="2" charset="2"/>
              <a:buChar char="§"/>
              <a:defRPr/>
            </a:pPr>
            <a:r>
              <a:rPr lang="en-US" altLang="en-US" sz="2800" dirty="0"/>
              <a:t>Caregiver interview can be done in the presence  of the patient or in private , at times  you may require both</a:t>
            </a:r>
          </a:p>
          <a:p>
            <a:pPr eaLnBrk="1" fontAlgn="auto" hangingPunct="1">
              <a:buFont typeface="Wingdings" panose="05000000000000000000" pitchFamily="2" charset="2"/>
              <a:buChar char="§"/>
              <a:defRPr/>
            </a:pPr>
            <a:r>
              <a:rPr lang="en-US" altLang="en-US" sz="2800" dirty="0"/>
              <a:t>Pay attention to body language of the caregivers </a:t>
            </a:r>
          </a:p>
          <a:p>
            <a:pPr eaLnBrk="1" fontAlgn="auto" hangingPunct="1">
              <a:buFont typeface="Wingdings" panose="05000000000000000000" pitchFamily="2" charset="2"/>
              <a:buChar char="§"/>
              <a:defRPr/>
            </a:pPr>
            <a:r>
              <a:rPr lang="en-US" altLang="en-US" sz="2800" dirty="0"/>
              <a:t>Corroborate and expand patient’s history with  caregivers</a:t>
            </a:r>
          </a:p>
          <a:p>
            <a:pPr eaLnBrk="1" fontAlgn="auto" hangingPunct="1">
              <a:buFont typeface="Wingdings" panose="05000000000000000000" pitchFamily="2" charset="2"/>
              <a:buChar char="§"/>
              <a:defRPr/>
            </a:pPr>
            <a:r>
              <a:rPr lang="en-US" altLang="en-US" sz="2800" dirty="0"/>
              <a:t>Assess caregiver burden</a:t>
            </a:r>
          </a:p>
          <a:p>
            <a:pPr eaLnBrk="1" fontAlgn="auto" hangingPunct="1">
              <a:buFont typeface="Wingdings" panose="05000000000000000000" pitchFamily="2" charset="2"/>
              <a:buChar char="§"/>
              <a:defRPr/>
            </a:pPr>
            <a:r>
              <a:rPr lang="en-US" altLang="en-US" sz="2800" dirty="0"/>
              <a:t>When no family is available,  you may get information from involved heath  care providers</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Medical History </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400" dirty="0"/>
              <a:t>Older adults may have multiple medical issues  and a lengthy past medical history </a:t>
            </a:r>
          </a:p>
          <a:p>
            <a:pPr>
              <a:buFont typeface="Wingdings" panose="05000000000000000000" pitchFamily="2" charset="2"/>
              <a:buChar char="§"/>
            </a:pPr>
            <a:r>
              <a:rPr lang="en-US" sz="2400" dirty="0"/>
              <a:t>Even cognitively intact patients may not remember all the details, hence review of previous medical records very useful </a:t>
            </a:r>
          </a:p>
          <a:p>
            <a:pPr>
              <a:buFont typeface="Wingdings" panose="05000000000000000000" pitchFamily="2" charset="2"/>
              <a:buChar char="§"/>
            </a:pPr>
            <a:r>
              <a:rPr lang="en-US" sz="2400" dirty="0"/>
              <a:t>In the presence of chronic medical conditions, it is important to know the duration, complications, previous control and treatments </a:t>
            </a:r>
          </a:p>
          <a:p>
            <a:endParaRPr lang="en-US" sz="2400" dirty="0"/>
          </a:p>
          <a:p>
            <a:endParaRPr lang="en-US" dirty="0"/>
          </a:p>
        </p:txBody>
      </p:sp>
    </p:spTree>
    <p:extLst>
      <p:ext uri="{BB962C8B-B14F-4D97-AF65-F5344CB8AC3E}">
        <p14:creationId xmlns:p14="http://schemas.microsoft.com/office/powerpoint/2010/main" val="3780117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fontAlgn="auto" hangingPunct="1">
              <a:spcAft>
                <a:spcPts val="0"/>
              </a:spcAft>
              <a:defRPr/>
            </a:pPr>
            <a:r>
              <a:rPr lang="en-US" altLang="en-US" dirty="0">
                <a:ea typeface="+mj-ea"/>
              </a:rPr>
              <a:t>Medications</a:t>
            </a:r>
          </a:p>
        </p:txBody>
      </p:sp>
      <p:sp>
        <p:nvSpPr>
          <p:cNvPr id="19459" name="Content Placeholder 2"/>
          <p:cNvSpPr>
            <a:spLocks noGrp="1"/>
          </p:cNvSpPr>
          <p:nvPr>
            <p:ph idx="1"/>
          </p:nvPr>
        </p:nvSpPr>
        <p:spPr>
          <a:xfrm>
            <a:off x="822959" y="1737361"/>
            <a:ext cx="7543801" cy="4587239"/>
          </a:xfrm>
        </p:spPr>
        <p:txBody>
          <a:bodyPr>
            <a:normAutofit/>
          </a:bodyPr>
          <a:lstStyle/>
          <a:p>
            <a:pPr marL="0" indent="0" eaLnBrk="1" fontAlgn="auto" hangingPunct="1">
              <a:lnSpc>
                <a:spcPct val="80000"/>
              </a:lnSpc>
              <a:buNone/>
              <a:defRPr/>
            </a:pPr>
            <a:r>
              <a:rPr lang="en-US" altLang="en-US" sz="2400" dirty="0"/>
              <a:t>Medications – it is very important you review all the medications( Covered in detail in medication history taking module on Medications  section)</a:t>
            </a:r>
          </a:p>
          <a:p>
            <a:pPr marL="242640" indent="-457200" eaLnBrk="1" fontAlgn="auto" hangingPunct="1">
              <a:lnSpc>
                <a:spcPct val="80000"/>
              </a:lnSpc>
              <a:buFont typeface="Wingdings" panose="05000000000000000000" pitchFamily="2" charset="2"/>
              <a:buChar char="§"/>
              <a:defRPr/>
            </a:pPr>
            <a:r>
              <a:rPr lang="en-US" altLang="en-US" sz="2400" dirty="0"/>
              <a:t>Prescription</a:t>
            </a:r>
          </a:p>
          <a:p>
            <a:pPr marL="242640" indent="-457200" eaLnBrk="1" fontAlgn="auto" hangingPunct="1">
              <a:lnSpc>
                <a:spcPct val="80000"/>
              </a:lnSpc>
              <a:buFont typeface="Wingdings" panose="05000000000000000000" pitchFamily="2" charset="2"/>
              <a:buChar char="§"/>
              <a:defRPr/>
            </a:pPr>
            <a:r>
              <a:rPr lang="en-US" altLang="en-US" sz="2400" dirty="0"/>
              <a:t>OTC</a:t>
            </a:r>
          </a:p>
          <a:p>
            <a:pPr marL="242640" indent="-457200" eaLnBrk="1" fontAlgn="auto" hangingPunct="1">
              <a:lnSpc>
                <a:spcPct val="80000"/>
              </a:lnSpc>
              <a:buFont typeface="Wingdings" panose="05000000000000000000" pitchFamily="2" charset="2"/>
              <a:buChar char="§"/>
              <a:defRPr/>
            </a:pPr>
            <a:r>
              <a:rPr lang="en-US" altLang="en-US" sz="2400" dirty="0"/>
              <a:t>Herbal </a:t>
            </a:r>
          </a:p>
          <a:p>
            <a:pPr marL="242640" indent="-457200" eaLnBrk="1" fontAlgn="auto" hangingPunct="1">
              <a:lnSpc>
                <a:spcPct val="80000"/>
              </a:lnSpc>
              <a:buFont typeface="Wingdings" panose="05000000000000000000" pitchFamily="2" charset="2"/>
              <a:buChar char="§"/>
              <a:defRPr/>
            </a:pPr>
            <a:r>
              <a:rPr lang="en-US" altLang="en-US" sz="2400" dirty="0"/>
              <a:t>Nutritional supplements</a:t>
            </a:r>
          </a:p>
          <a:p>
            <a:pPr marL="242640" indent="-457200" eaLnBrk="1" fontAlgn="auto" hangingPunct="1">
              <a:lnSpc>
                <a:spcPct val="80000"/>
              </a:lnSpc>
              <a:buFont typeface="Wingdings" panose="05000000000000000000" pitchFamily="2" charset="2"/>
              <a:buChar char="§"/>
              <a:defRPr/>
            </a:pPr>
            <a:r>
              <a:rPr lang="en-US" altLang="en-US" sz="2400" dirty="0"/>
              <a:t>Allergies</a:t>
            </a:r>
          </a:p>
          <a:p>
            <a:pPr marL="242640" indent="-457200" eaLnBrk="1" fontAlgn="auto" hangingPunct="1">
              <a:lnSpc>
                <a:spcPct val="80000"/>
              </a:lnSpc>
              <a:buFont typeface="Wingdings" panose="05000000000000000000" pitchFamily="2" charset="2"/>
              <a:buChar char="§"/>
              <a:defRPr/>
            </a:pPr>
            <a:r>
              <a:rPr lang="en-US" altLang="en-US" sz="2400" dirty="0"/>
              <a:t>Previous drug responses and reactions </a:t>
            </a:r>
          </a:p>
          <a:p>
            <a:pPr marL="242640" indent="-457200" eaLnBrk="1" fontAlgn="auto" hangingPunct="1">
              <a:lnSpc>
                <a:spcPct val="80000"/>
              </a:lnSpc>
              <a:buFont typeface="Wingdings" panose="05000000000000000000" pitchFamily="2" charset="2"/>
              <a:buChar char="§"/>
              <a:defRPr/>
            </a:pPr>
            <a:r>
              <a:rPr lang="en-US" altLang="en-US" sz="2400" dirty="0"/>
              <a:t>How they are taken</a:t>
            </a:r>
          </a:p>
        </p:txBody>
      </p:sp>
      <p:pic>
        <p:nvPicPr>
          <p:cNvPr id="3" name="Picture 2">
            <a:extLst>
              <a:ext uri="{FF2B5EF4-FFF2-40B4-BE49-F238E27FC236}">
                <a16:creationId xmlns:a16="http://schemas.microsoft.com/office/drawing/2014/main" xmlns="" id="{E17F335C-A2E4-0343-9326-BE4AF76C8183}"/>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638800" y="2600355"/>
            <a:ext cx="3149600" cy="2362200"/>
          </a:xfrm>
          <a:prstGeom prst="rect">
            <a:avLst/>
          </a:prstGeom>
          <a:effectLst>
            <a:softEdge rad="63500"/>
          </a:effectLst>
        </p:spPr>
      </p:pic>
      <p:sp>
        <p:nvSpPr>
          <p:cNvPr id="4" name="TextBox 3">
            <a:extLst>
              <a:ext uri="{FF2B5EF4-FFF2-40B4-BE49-F238E27FC236}">
                <a16:creationId xmlns:a16="http://schemas.microsoft.com/office/drawing/2014/main" xmlns="" id="{B84A597A-66BF-E14A-B3F0-89A432DD9883}"/>
              </a:ext>
            </a:extLst>
          </p:cNvPr>
          <p:cNvSpPr txBox="1"/>
          <p:nvPr/>
        </p:nvSpPr>
        <p:spPr>
          <a:xfrm>
            <a:off x="5638800" y="4962555"/>
            <a:ext cx="3149600" cy="138499"/>
          </a:xfrm>
          <a:prstGeom prst="rect">
            <a:avLst/>
          </a:prstGeom>
          <a:noFill/>
        </p:spPr>
        <p:txBody>
          <a:bodyPr wrap="square" rtlCol="0">
            <a:spAutoFit/>
          </a:bodyPr>
          <a:lstStyle/>
          <a:p>
            <a:r>
              <a:rPr lang="en-US" sz="300" dirty="0">
                <a:hlinkClick r:id="rId4" tooltip="http://www.geripal.org/2013/08/inappropriate-management-of.html"/>
              </a:rPr>
              <a:t>This Photo</a:t>
            </a:r>
            <a:r>
              <a:rPr lang="en-US" sz="300" dirty="0"/>
              <a:t> by Unknown Author is licensed under </a:t>
            </a:r>
            <a:r>
              <a:rPr lang="en-US" sz="300" dirty="0">
                <a:hlinkClick r:id="rId5" tooltip="https://creativecommons.org/licenses/by-sa/3.0/"/>
              </a:rPr>
              <a:t>CC BY-SA</a:t>
            </a:r>
            <a:endParaRPr lang="en-US" sz="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Social History &amp; Family History  </a:t>
            </a:r>
          </a:p>
        </p:txBody>
      </p:sp>
      <p:sp>
        <p:nvSpPr>
          <p:cNvPr id="3" name="Content Placeholder 2"/>
          <p:cNvSpPr>
            <a:spLocks noGrp="1"/>
          </p:cNvSpPr>
          <p:nvPr>
            <p:ph idx="1"/>
          </p:nvPr>
        </p:nvSpPr>
        <p:spPr>
          <a:xfrm>
            <a:off x="822959" y="1845734"/>
            <a:ext cx="7572830" cy="4174066"/>
          </a:xfrm>
        </p:spPr>
        <p:txBody>
          <a:bodyPr>
            <a:normAutofit/>
          </a:bodyPr>
          <a:lstStyle/>
          <a:p>
            <a:pPr marL="0" indent="0" eaLnBrk="1" fontAlgn="auto" hangingPunct="1">
              <a:buNone/>
              <a:defRPr/>
            </a:pPr>
            <a:r>
              <a:rPr lang="en-US" dirty="0"/>
              <a:t>In addition to usual  social  history ask about </a:t>
            </a:r>
          </a:p>
          <a:p>
            <a:pPr>
              <a:buFont typeface="Wingdings" panose="05000000000000000000" pitchFamily="2" charset="2"/>
              <a:buChar char="§"/>
              <a:defRPr/>
            </a:pPr>
            <a:r>
              <a:rPr lang="en-US" dirty="0"/>
              <a:t>Living environment and current support system -  crucial  to develop      treatment plans</a:t>
            </a:r>
          </a:p>
          <a:p>
            <a:pPr>
              <a:buFont typeface="Wingdings" panose="05000000000000000000" pitchFamily="2" charset="2"/>
              <a:buChar char="§"/>
              <a:defRPr/>
            </a:pPr>
            <a:r>
              <a:rPr lang="en-US" dirty="0"/>
              <a:t> Educational status, occupation and time of retirement </a:t>
            </a:r>
          </a:p>
          <a:p>
            <a:pPr lvl="1">
              <a:buFont typeface="Wingdings" panose="05000000000000000000" pitchFamily="2" charset="2"/>
              <a:buChar char="§"/>
              <a:defRPr/>
            </a:pPr>
            <a:r>
              <a:rPr lang="en-US" dirty="0"/>
              <a:t>Often people take pride in their occupation , also will help to assess their cognition e.g. an accountant struggling to do serial sevens  </a:t>
            </a:r>
          </a:p>
          <a:p>
            <a:pPr lvl="1">
              <a:buFont typeface="Wingdings" panose="05000000000000000000" pitchFamily="2" charset="2"/>
              <a:buChar char="§"/>
              <a:defRPr/>
            </a:pPr>
            <a:endParaRPr lang="en-US" dirty="0"/>
          </a:p>
          <a:p>
            <a:pPr lvl="1">
              <a:buFont typeface="Wingdings" panose="05000000000000000000" pitchFamily="2" charset="2"/>
              <a:buChar char="§"/>
              <a:defRPr/>
            </a:pPr>
            <a:endParaRPr lang="en-US" dirty="0"/>
          </a:p>
          <a:p>
            <a:pPr>
              <a:buFont typeface="Wingdings" panose="05000000000000000000" pitchFamily="2" charset="2"/>
              <a:buChar char="§"/>
              <a:defRPr/>
            </a:pPr>
            <a:endParaRPr lang="en-US" dirty="0"/>
          </a:p>
          <a:p>
            <a:pPr>
              <a:buFont typeface="Wingdings" panose="05000000000000000000" pitchFamily="2" charset="2"/>
              <a:buChar char="§"/>
              <a:defRPr/>
            </a:pPr>
            <a:endParaRPr lang="en-US" dirty="0"/>
          </a:p>
          <a:p>
            <a:pPr>
              <a:buFont typeface="Wingdings" panose="05000000000000000000" pitchFamily="2" charset="2"/>
              <a:buChar char="§"/>
              <a:defRPr/>
            </a:pPr>
            <a:r>
              <a:rPr lang="en-US" dirty="0"/>
              <a:t>Updated will &amp; power of attorney(POA) for health and finances</a:t>
            </a:r>
          </a:p>
        </p:txBody>
      </p:sp>
      <p:sp>
        <p:nvSpPr>
          <p:cNvPr id="5" name="Flowchart: Punched Tape 4"/>
          <p:cNvSpPr/>
          <p:nvPr/>
        </p:nvSpPr>
        <p:spPr>
          <a:xfrm>
            <a:off x="1828800" y="4038600"/>
            <a:ext cx="5486400" cy="1324186"/>
          </a:xfrm>
          <a:prstGeom prst="flowChartPunchedTap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dirty="0"/>
              <a:t>“Just because I am 99, this young doctor never bothered to ask me what I did for living. He did not know I was a dean at one point””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History &amp; Family History </a:t>
            </a:r>
          </a:p>
        </p:txBody>
      </p:sp>
      <p:sp>
        <p:nvSpPr>
          <p:cNvPr id="3" name="Content Placeholder 2"/>
          <p:cNvSpPr>
            <a:spLocks noGrp="1"/>
          </p:cNvSpPr>
          <p:nvPr>
            <p:ph idx="1"/>
          </p:nvPr>
        </p:nvSpPr>
        <p:spPr>
          <a:xfrm>
            <a:off x="822959" y="1845734"/>
            <a:ext cx="5425441" cy="4326466"/>
          </a:xfrm>
        </p:spPr>
        <p:txBody>
          <a:bodyPr>
            <a:normAutofit fontScale="92500" lnSpcReduction="10000"/>
          </a:bodyPr>
          <a:lstStyle/>
          <a:p>
            <a:pPr>
              <a:buFont typeface="Wingdings" panose="05000000000000000000" pitchFamily="2" charset="2"/>
              <a:buChar char="§"/>
            </a:pPr>
            <a:r>
              <a:rPr lang="en-US" sz="2200" dirty="0"/>
              <a:t>Screen for loneliness </a:t>
            </a:r>
          </a:p>
          <a:p>
            <a:pPr>
              <a:buFont typeface="Wingdings" panose="05000000000000000000" pitchFamily="2" charset="2"/>
              <a:buChar char="§"/>
            </a:pPr>
            <a:r>
              <a:rPr lang="en-US" sz="2200" dirty="0"/>
              <a:t>Screen for poverty when applicable</a:t>
            </a:r>
          </a:p>
          <a:p>
            <a:pPr>
              <a:buFont typeface="Wingdings" panose="05000000000000000000" pitchFamily="2" charset="2"/>
              <a:buChar char="§"/>
            </a:pPr>
            <a:r>
              <a:rPr lang="en-US" sz="2200" dirty="0"/>
              <a:t>Ask about leisure</a:t>
            </a:r>
          </a:p>
          <a:p>
            <a:pPr marL="0" indent="0">
              <a:buNone/>
            </a:pPr>
            <a:endParaRPr lang="en-US" sz="2200" dirty="0"/>
          </a:p>
          <a:p>
            <a:pPr>
              <a:buFont typeface="Wingdings" panose="05000000000000000000" pitchFamily="2" charset="2"/>
              <a:buChar char="§"/>
            </a:pPr>
            <a:r>
              <a:rPr lang="en-US" sz="2200" dirty="0"/>
              <a:t>Do not forget to ask about  substance use and abuse,</a:t>
            </a:r>
          </a:p>
          <a:p>
            <a:pPr lvl="1">
              <a:buFont typeface="Wingdings" panose="05000000000000000000" pitchFamily="2" charset="2"/>
              <a:buChar char="§"/>
            </a:pPr>
            <a:r>
              <a:rPr lang="en-US" sz="1900" dirty="0"/>
              <a:t>ETOH  often overlooked</a:t>
            </a:r>
          </a:p>
          <a:p>
            <a:pPr lvl="1">
              <a:buFont typeface="Wingdings" panose="05000000000000000000" pitchFamily="2" charset="2"/>
              <a:buChar char="§"/>
            </a:pPr>
            <a:r>
              <a:rPr lang="en-US" sz="1900" dirty="0"/>
              <a:t>ETOH  abuse may present as falls, cognitive impairment ,functional decline </a:t>
            </a:r>
          </a:p>
          <a:p>
            <a:pPr lvl="1">
              <a:buFont typeface="Wingdings" panose="05000000000000000000" pitchFamily="2" charset="2"/>
              <a:buChar char="§"/>
            </a:pPr>
            <a:r>
              <a:rPr lang="en-US" sz="1900" dirty="0"/>
              <a:t> A patient with dementia  who smoke is a fire risk </a:t>
            </a:r>
            <a:endParaRPr lang="en-US" sz="2200" dirty="0"/>
          </a:p>
          <a:p>
            <a:pPr>
              <a:buFont typeface="Wingdings" panose="05000000000000000000" pitchFamily="2" charset="2"/>
              <a:buChar char="§"/>
            </a:pPr>
            <a:r>
              <a:rPr lang="en-US" sz="2200" dirty="0"/>
              <a:t>Obtain family history targeted to history of longevity, Cognitive impairment, parents’ and siblings’ end-of life experiences</a:t>
            </a:r>
          </a:p>
          <a:p>
            <a:pPr marL="201168" lvl="1" indent="0">
              <a:buNone/>
            </a:pPr>
            <a:endParaRPr lang="en-US" dirty="0"/>
          </a:p>
        </p:txBody>
      </p:sp>
      <p:sp>
        <p:nvSpPr>
          <p:cNvPr id="4" name="Flowchart: Punched Tape 3"/>
          <p:cNvSpPr/>
          <p:nvPr/>
        </p:nvSpPr>
        <p:spPr>
          <a:xfrm>
            <a:off x="3073309" y="2569368"/>
            <a:ext cx="2225041" cy="804863"/>
          </a:xfrm>
          <a:prstGeom prst="flowChartPunchedTap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“Please tell me about your typical day”</a:t>
            </a:r>
          </a:p>
        </p:txBody>
      </p:sp>
      <p:pic>
        <p:nvPicPr>
          <p:cNvPr id="9" name="Picture 8">
            <a:extLst>
              <a:ext uri="{FF2B5EF4-FFF2-40B4-BE49-F238E27FC236}">
                <a16:creationId xmlns:a16="http://schemas.microsoft.com/office/drawing/2014/main" xmlns="" id="{CAA58C04-E73C-ED49-82B2-5DF41EA4DF5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983281" y="3124201"/>
            <a:ext cx="3013494" cy="1996440"/>
          </a:xfrm>
          <a:prstGeom prst="rect">
            <a:avLst/>
          </a:prstGeom>
          <a:effectLst>
            <a:softEdge rad="63500"/>
          </a:effectLst>
        </p:spPr>
      </p:pic>
      <p:sp>
        <p:nvSpPr>
          <p:cNvPr id="10" name="TextBox 9">
            <a:extLst>
              <a:ext uri="{FF2B5EF4-FFF2-40B4-BE49-F238E27FC236}">
                <a16:creationId xmlns:a16="http://schemas.microsoft.com/office/drawing/2014/main" xmlns="" id="{BF786EDB-3CA6-CA40-A45D-D99409603C8F}"/>
              </a:ext>
            </a:extLst>
          </p:cNvPr>
          <p:cNvSpPr txBox="1"/>
          <p:nvPr/>
        </p:nvSpPr>
        <p:spPr>
          <a:xfrm>
            <a:off x="5983281" y="5028959"/>
            <a:ext cx="2583987" cy="138499"/>
          </a:xfrm>
          <a:prstGeom prst="rect">
            <a:avLst/>
          </a:prstGeom>
          <a:noFill/>
        </p:spPr>
        <p:txBody>
          <a:bodyPr wrap="square" rtlCol="0">
            <a:spAutoFit/>
          </a:bodyPr>
          <a:lstStyle/>
          <a:p>
            <a:r>
              <a:rPr lang="en-US" sz="300" dirty="0">
                <a:hlinkClick r:id="rId4" tooltip="http://theconversation.com/close-to-home-financial-hazards-for-older-people-in-family-accommodation-16382"/>
              </a:rPr>
              <a:t>This Photo</a:t>
            </a:r>
            <a:r>
              <a:rPr lang="en-US" sz="300" dirty="0"/>
              <a:t> by Unknown Author is licensed under </a:t>
            </a:r>
            <a:r>
              <a:rPr lang="en-US" sz="300" dirty="0">
                <a:hlinkClick r:id="rId5" tooltip="https://creativecommons.org/licenses/by-nd/3.0/"/>
              </a:rPr>
              <a:t>CC BY-ND</a:t>
            </a:r>
            <a:endParaRPr lang="en-US" sz="300" dirty="0"/>
          </a:p>
        </p:txBody>
      </p:sp>
    </p:spTree>
    <p:extLst>
      <p:ext uri="{BB962C8B-B14F-4D97-AF65-F5344CB8AC3E}">
        <p14:creationId xmlns:p14="http://schemas.microsoft.com/office/powerpoint/2010/main" val="133975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fontAlgn="auto" hangingPunct="1">
              <a:spcAft>
                <a:spcPts val="0"/>
              </a:spcAft>
              <a:defRPr/>
            </a:pPr>
            <a:r>
              <a:rPr lang="en-US" altLang="en-US" dirty="0">
                <a:ea typeface="+mj-ea"/>
              </a:rPr>
              <a:t>Goals and objectives</a:t>
            </a:r>
          </a:p>
        </p:txBody>
      </p:sp>
      <p:sp>
        <p:nvSpPr>
          <p:cNvPr id="9219" name="Content Placeholder 2"/>
          <p:cNvSpPr>
            <a:spLocks noGrp="1"/>
          </p:cNvSpPr>
          <p:nvPr>
            <p:ph idx="1"/>
          </p:nvPr>
        </p:nvSpPr>
        <p:spPr/>
        <p:txBody>
          <a:bodyPr>
            <a:normAutofit fontScale="92500" lnSpcReduction="20000"/>
          </a:bodyPr>
          <a:lstStyle/>
          <a:p>
            <a:pPr indent="-306000" eaLnBrk="1" fontAlgn="auto" hangingPunct="1">
              <a:buFont typeface="Wingdings" panose="05000000000000000000" pitchFamily="2" charset="2"/>
              <a:buNone/>
              <a:defRPr/>
            </a:pPr>
            <a:r>
              <a:rPr lang="en-US" altLang="en-US" sz="2400" dirty="0"/>
              <a:t>At the end learners will be able to</a:t>
            </a:r>
          </a:p>
          <a:p>
            <a:pPr marL="265500" indent="-342900" eaLnBrk="1" fontAlgn="auto" hangingPunct="1">
              <a:buFont typeface="Wingdings" panose="05000000000000000000" pitchFamily="2" charset="2"/>
              <a:buChar char="§"/>
              <a:defRPr/>
            </a:pPr>
            <a:r>
              <a:rPr lang="en-US" altLang="en-US" sz="2400" dirty="0"/>
              <a:t>Understand  basic principles of communication  with older adults </a:t>
            </a:r>
          </a:p>
          <a:p>
            <a:pPr marL="265500" indent="-342900">
              <a:buFont typeface="Wingdings" panose="05000000000000000000" pitchFamily="2" charset="2"/>
              <a:buChar char="§"/>
              <a:defRPr/>
            </a:pPr>
            <a:r>
              <a:rPr lang="en-US" altLang="en-US" sz="2400" dirty="0"/>
              <a:t>Analyze the differences in   geriatric history taking  compared to young adults</a:t>
            </a:r>
          </a:p>
          <a:p>
            <a:pPr marL="265500" indent="-342900" eaLnBrk="1" fontAlgn="auto" hangingPunct="1">
              <a:buFont typeface="Wingdings" panose="05000000000000000000" pitchFamily="2" charset="2"/>
              <a:buChar char="§"/>
              <a:defRPr/>
            </a:pPr>
            <a:r>
              <a:rPr lang="en-US" altLang="en-US" sz="2400" dirty="0"/>
              <a:t>Discuss the importance of different  components of a geriatric  history</a:t>
            </a:r>
          </a:p>
          <a:p>
            <a:pPr marL="265500" indent="-342900">
              <a:buFont typeface="Wingdings" panose="05000000000000000000" pitchFamily="2" charset="2"/>
              <a:buChar char="§"/>
              <a:defRPr/>
            </a:pPr>
            <a:r>
              <a:rPr lang="en-US" altLang="en-US" sz="2400" dirty="0"/>
              <a:t>Understand the importance of functional status  and its  components  </a:t>
            </a:r>
          </a:p>
          <a:p>
            <a:pPr marL="265500" indent="-342900" eaLnBrk="1" fontAlgn="auto" hangingPunct="1">
              <a:buFont typeface="Wingdings" panose="05000000000000000000" pitchFamily="2" charset="2"/>
              <a:buChar char="§"/>
              <a:defRPr/>
            </a:pPr>
            <a:r>
              <a:rPr lang="en-US" altLang="en-US" sz="2400" dirty="0"/>
              <a:t>Describe potential barriers and mitigation strategies</a:t>
            </a:r>
          </a:p>
          <a:p>
            <a:pPr marL="265500" indent="-342900" eaLnBrk="1" fontAlgn="auto" hangingPunct="1">
              <a:buFont typeface="Wingdings" panose="05000000000000000000" pitchFamily="2" charset="2"/>
              <a:buChar char="§"/>
              <a:defRPr/>
            </a:pPr>
            <a:r>
              <a:rPr lang="en-US" altLang="en-US" sz="2400" dirty="0"/>
              <a:t>Describe an approach to geriatric history taking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fontAlgn="auto" hangingPunct="1">
              <a:spcAft>
                <a:spcPts val="0"/>
              </a:spcAft>
              <a:defRPr/>
            </a:pPr>
            <a:r>
              <a:rPr lang="en-US" altLang="en-US" dirty="0">
                <a:ea typeface="+mj-ea"/>
              </a:rPr>
              <a:t>Sexual History</a:t>
            </a:r>
          </a:p>
        </p:txBody>
      </p:sp>
      <p:sp>
        <p:nvSpPr>
          <p:cNvPr id="17411" name="Content Placeholder 2"/>
          <p:cNvSpPr>
            <a:spLocks noGrp="1"/>
          </p:cNvSpPr>
          <p:nvPr>
            <p:ph idx="1"/>
          </p:nvPr>
        </p:nvSpPr>
        <p:spPr>
          <a:xfrm>
            <a:off x="822959" y="1845734"/>
            <a:ext cx="7543801" cy="4326466"/>
          </a:xfrm>
        </p:spPr>
        <p:txBody>
          <a:bodyPr>
            <a:normAutofit/>
          </a:bodyPr>
          <a:lstStyle/>
          <a:p>
            <a:pPr fontAlgn="auto">
              <a:lnSpc>
                <a:spcPct val="80000"/>
              </a:lnSpc>
              <a:spcAft>
                <a:spcPts val="0"/>
              </a:spcAft>
              <a:buClr>
                <a:schemeClr val="accent1">
                  <a:lumMod val="75000"/>
                </a:schemeClr>
              </a:buClr>
              <a:buFont typeface="Wingdings" panose="05000000000000000000" pitchFamily="2" charset="2"/>
              <a:buChar char="§"/>
              <a:defRPr/>
            </a:pPr>
            <a:r>
              <a:rPr lang="en-US" sz="2400" dirty="0">
                <a:effectLst/>
              </a:rPr>
              <a:t>Most patients across all age groups consider sexuality as an important part of life.</a:t>
            </a:r>
          </a:p>
          <a:p>
            <a:pPr fontAlgn="auto">
              <a:lnSpc>
                <a:spcPct val="80000"/>
              </a:lnSpc>
              <a:spcAft>
                <a:spcPts val="0"/>
              </a:spcAft>
              <a:buClr>
                <a:schemeClr val="accent1">
                  <a:lumMod val="75000"/>
                </a:schemeClr>
              </a:buClr>
              <a:buFont typeface="Wingdings" panose="05000000000000000000" pitchFamily="2" charset="2"/>
              <a:buChar char="§"/>
              <a:defRPr/>
            </a:pPr>
            <a:r>
              <a:rPr lang="en-US" sz="2400" dirty="0">
                <a:effectLst/>
              </a:rPr>
              <a:t>Sexual history is often not obtained in older patients. </a:t>
            </a:r>
          </a:p>
          <a:p>
            <a:pPr fontAlgn="auto">
              <a:lnSpc>
                <a:spcPct val="80000"/>
              </a:lnSpc>
              <a:spcAft>
                <a:spcPts val="0"/>
              </a:spcAft>
              <a:buClr>
                <a:schemeClr val="accent1">
                  <a:lumMod val="75000"/>
                </a:schemeClr>
              </a:buClr>
              <a:buFont typeface="Wingdings" panose="05000000000000000000" pitchFamily="2" charset="2"/>
              <a:buChar char="§"/>
              <a:defRPr/>
            </a:pPr>
            <a:r>
              <a:rPr lang="en-US" sz="2400" dirty="0">
                <a:effectLst/>
              </a:rPr>
              <a:t>Taking a sexual history in the primary care setting may be difficult for patients and clinicians.</a:t>
            </a:r>
          </a:p>
          <a:p>
            <a:pPr fontAlgn="auto">
              <a:lnSpc>
                <a:spcPct val="80000"/>
              </a:lnSpc>
              <a:spcAft>
                <a:spcPts val="0"/>
              </a:spcAft>
              <a:buClr>
                <a:schemeClr val="accent1">
                  <a:lumMod val="75000"/>
                </a:schemeClr>
              </a:buClr>
              <a:buFont typeface="Wingdings" panose="05000000000000000000" pitchFamily="2" charset="2"/>
              <a:buChar char="§"/>
              <a:defRPr/>
            </a:pPr>
            <a:r>
              <a:rPr lang="en-US" sz="2400" dirty="0">
                <a:effectLst/>
              </a:rPr>
              <a:t> Patient-specific barriers include feelings of shame or concern about their physician’s reaction to discussions regarding sexual health, particularly among sexual and gender minorities.</a:t>
            </a:r>
          </a:p>
          <a:p>
            <a:pPr fontAlgn="auto">
              <a:lnSpc>
                <a:spcPct val="80000"/>
              </a:lnSpc>
              <a:spcAft>
                <a:spcPts val="0"/>
              </a:spcAft>
              <a:buClr>
                <a:schemeClr val="accent1">
                  <a:lumMod val="75000"/>
                </a:schemeClr>
              </a:buClr>
              <a:buFont typeface="Wingdings" panose="05000000000000000000" pitchFamily="2" charset="2"/>
              <a:buChar char="§"/>
              <a:defRPr/>
            </a:pPr>
            <a:r>
              <a:rPr lang="en-US" sz="2400" dirty="0">
                <a:effectLst/>
              </a:rPr>
              <a:t> Clinician-specific barriers include inadequate training, lack of time, and discomfort with the topic.</a:t>
            </a:r>
            <a:endParaRPr lang="en-US" altLang="en-US" sz="2400" dirty="0"/>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endParaRPr lang="en-US"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Sexual Health Assessment for Older Adults</a:t>
            </a:r>
            <a:endParaRPr lang="en-US" dirty="0"/>
          </a:p>
        </p:txBody>
      </p:sp>
      <p:sp>
        <p:nvSpPr>
          <p:cNvPr id="3" name="Content Placeholder 2"/>
          <p:cNvSpPr>
            <a:spLocks noGrp="1"/>
          </p:cNvSpPr>
          <p:nvPr>
            <p:ph idx="1"/>
          </p:nvPr>
        </p:nvSpPr>
        <p:spPr>
          <a:xfrm>
            <a:off x="822959" y="1845734"/>
            <a:ext cx="7543801" cy="4326466"/>
          </a:xfrm>
        </p:spPr>
        <p:txBody>
          <a:bodyPr>
            <a:normAutofit lnSpcReduction="10000"/>
          </a:bodyPr>
          <a:lstStyle/>
          <a:p>
            <a:pPr lvl="0">
              <a:lnSpc>
                <a:spcPct val="100000"/>
              </a:lnSpc>
              <a:spcBef>
                <a:spcPts val="0"/>
              </a:spcBef>
              <a:spcAft>
                <a:spcPts val="0"/>
              </a:spcAft>
              <a:buFont typeface="Wingdings" panose="05000000000000000000" pitchFamily="2" charset="2"/>
              <a:buChar char="§"/>
            </a:pPr>
            <a:r>
              <a:rPr lang="en-US" sz="2400" dirty="0">
                <a:effectLst/>
              </a:rPr>
              <a:t>Sexual health is an important component of your physical and emotional well-being. May we further discuss your sexual health?</a:t>
            </a:r>
          </a:p>
          <a:p>
            <a:pPr lvl="0">
              <a:lnSpc>
                <a:spcPct val="100000"/>
              </a:lnSpc>
              <a:spcBef>
                <a:spcPts val="0"/>
              </a:spcBef>
              <a:spcAft>
                <a:spcPts val="0"/>
              </a:spcAft>
              <a:buFont typeface="Wingdings" panose="05000000000000000000" pitchFamily="2" charset="2"/>
              <a:buChar char="§"/>
            </a:pPr>
            <a:r>
              <a:rPr lang="en-US" sz="2400" dirty="0">
                <a:effectLst/>
              </a:rPr>
              <a:t>Have you been sexually active in the past year? If so, how many sexual partners have you had?</a:t>
            </a:r>
          </a:p>
          <a:p>
            <a:pPr lvl="0">
              <a:lnSpc>
                <a:spcPct val="100000"/>
              </a:lnSpc>
              <a:spcBef>
                <a:spcPts val="0"/>
              </a:spcBef>
              <a:spcAft>
                <a:spcPts val="0"/>
              </a:spcAft>
              <a:buFont typeface="Wingdings" panose="05000000000000000000" pitchFamily="2" charset="2"/>
              <a:buChar char="§"/>
            </a:pPr>
            <a:r>
              <a:rPr lang="en-US" sz="2400" dirty="0">
                <a:effectLst/>
              </a:rPr>
              <a:t>Do you have sex with men, women, or both?</a:t>
            </a:r>
          </a:p>
          <a:p>
            <a:pPr lvl="0">
              <a:lnSpc>
                <a:spcPct val="100000"/>
              </a:lnSpc>
              <a:spcBef>
                <a:spcPts val="0"/>
              </a:spcBef>
              <a:spcAft>
                <a:spcPts val="0"/>
              </a:spcAft>
              <a:buFont typeface="Wingdings" panose="05000000000000000000" pitchFamily="2" charset="2"/>
              <a:buChar char="§"/>
            </a:pPr>
            <a:r>
              <a:rPr lang="en-US" sz="2400" dirty="0">
                <a:effectLst/>
              </a:rPr>
              <a:t>Do you have any concerns or questions related to sex or your overall sexual health?</a:t>
            </a:r>
          </a:p>
          <a:p>
            <a:pPr lvl="0">
              <a:lnSpc>
                <a:spcPct val="100000"/>
              </a:lnSpc>
              <a:spcBef>
                <a:spcPts val="0"/>
              </a:spcBef>
              <a:spcAft>
                <a:spcPts val="0"/>
              </a:spcAft>
              <a:buFont typeface="Wingdings" panose="05000000000000000000" pitchFamily="2" charset="2"/>
              <a:buChar char="§"/>
            </a:pPr>
            <a:r>
              <a:rPr lang="en-US" sz="2400" dirty="0">
                <a:effectLst/>
              </a:rPr>
              <a:t>Our sexual function may change as we age. In what ways has your sexual function changed?</a:t>
            </a:r>
          </a:p>
          <a:p>
            <a:pPr lvl="0">
              <a:lnSpc>
                <a:spcPct val="100000"/>
              </a:lnSpc>
              <a:spcBef>
                <a:spcPts val="0"/>
              </a:spcBef>
              <a:spcAft>
                <a:spcPts val="0"/>
              </a:spcAft>
              <a:buFont typeface="Wingdings" panose="05000000000000000000" pitchFamily="2" charset="2"/>
              <a:buChar char="§"/>
            </a:pPr>
            <a:r>
              <a:rPr lang="en-US" sz="2400" dirty="0">
                <a:effectLst/>
              </a:rPr>
              <a:t>What information can I provide to help you fulfill your goals regarding your sexual health?</a:t>
            </a:r>
          </a:p>
        </p:txBody>
      </p:sp>
      <p:sp>
        <p:nvSpPr>
          <p:cNvPr id="4" name="Footer Placeholder 3"/>
          <p:cNvSpPr>
            <a:spLocks noGrp="1"/>
          </p:cNvSpPr>
          <p:nvPr>
            <p:ph type="ftr" sz="quarter" idx="11"/>
          </p:nvPr>
        </p:nvSpPr>
        <p:spPr/>
        <p:txBody>
          <a:bodyPr/>
          <a:lstStyle/>
          <a:p>
            <a:pPr>
              <a:defRPr/>
            </a:pPr>
            <a:r>
              <a:rPr lang="en-US" altLang="en-US" dirty="0"/>
              <a:t>Omole F, Fresh EM, Sow C, Lin J, Taiwo B, Nichols M.  J Fam Pract. 2014;63(4):E1-E4.</a:t>
            </a:r>
          </a:p>
        </p:txBody>
      </p:sp>
    </p:spTree>
    <p:extLst>
      <p:ext uri="{BB962C8B-B14F-4D97-AF65-F5344CB8AC3E}">
        <p14:creationId xmlns:p14="http://schemas.microsoft.com/office/powerpoint/2010/main" val="233921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p:txBody>
          <a:bodyPr>
            <a:normAutofit/>
          </a:bodyPr>
          <a:lstStyle/>
          <a:p>
            <a:pPr eaLnBrk="1" fontAlgn="auto" hangingPunct="1">
              <a:spcAft>
                <a:spcPts val="0"/>
              </a:spcAft>
              <a:defRPr/>
            </a:pPr>
            <a:r>
              <a:rPr lang="en-US" altLang="en-US" dirty="0">
                <a:ea typeface="+mj-ea"/>
              </a:rPr>
              <a:t>Dentition, Nutrition/Weight</a:t>
            </a:r>
          </a:p>
        </p:txBody>
      </p:sp>
      <p:sp>
        <p:nvSpPr>
          <p:cNvPr id="2" name="Content Placeholder 1"/>
          <p:cNvSpPr>
            <a:spLocks noGrp="1"/>
          </p:cNvSpPr>
          <p:nvPr>
            <p:ph sz="half" idx="1"/>
          </p:nvPr>
        </p:nvSpPr>
        <p:spPr>
          <a:xfrm>
            <a:off x="4114800" y="1905001"/>
            <a:ext cx="4724400" cy="3885216"/>
          </a:xfrm>
        </p:spPr>
        <p:txBody>
          <a:bodyPr>
            <a:noAutofit/>
          </a:bodyPr>
          <a:lstStyle/>
          <a:p>
            <a:r>
              <a:rPr lang="en-CA" sz="1600" b="1" dirty="0"/>
              <a:t>Causes of weight loss in older adults – </a:t>
            </a:r>
            <a:r>
              <a:rPr lang="en-CA" sz="1600" b="1" dirty="0">
                <a:solidFill>
                  <a:srgbClr val="FF0000"/>
                </a:solidFill>
              </a:rPr>
              <a:t>MEALS ON WHEELS</a:t>
            </a:r>
            <a:r>
              <a:rPr lang="en-CA" sz="1600" b="1" dirty="0"/>
              <a:t/>
            </a:r>
            <a:br>
              <a:rPr lang="en-CA" sz="1600" b="1" dirty="0"/>
            </a:br>
            <a:r>
              <a:rPr lang="en-CA" sz="1600" dirty="0">
                <a:solidFill>
                  <a:srgbClr val="FF0000"/>
                </a:solidFill>
              </a:rPr>
              <a:t>M</a:t>
            </a:r>
            <a:r>
              <a:rPr lang="en-CA" sz="1600" dirty="0"/>
              <a:t>edications (e.g, digoxin, theophylline, SSRIs, antibiotics)</a:t>
            </a:r>
            <a:br>
              <a:rPr lang="en-CA" sz="1600" dirty="0"/>
            </a:br>
            <a:r>
              <a:rPr lang="en-CA" sz="1600" dirty="0">
                <a:solidFill>
                  <a:srgbClr val="FF0000"/>
                </a:solidFill>
              </a:rPr>
              <a:t>E</a:t>
            </a:r>
            <a:r>
              <a:rPr lang="en-CA" sz="1600" dirty="0"/>
              <a:t>motional (e.g., depression, anxiety)</a:t>
            </a:r>
            <a:br>
              <a:rPr lang="en-CA" sz="1600" dirty="0"/>
            </a:br>
            <a:r>
              <a:rPr lang="en-CA" sz="1600" dirty="0">
                <a:solidFill>
                  <a:srgbClr val="FF0000"/>
                </a:solidFill>
              </a:rPr>
              <a:t>A</a:t>
            </a:r>
            <a:r>
              <a:rPr lang="en-CA" sz="1600" dirty="0"/>
              <a:t>lcoholism, older adult abuse</a:t>
            </a:r>
            <a:br>
              <a:rPr lang="en-CA" sz="1600" dirty="0"/>
            </a:br>
            <a:r>
              <a:rPr lang="en-CA" sz="1600" dirty="0">
                <a:solidFill>
                  <a:srgbClr val="FF0000"/>
                </a:solidFill>
              </a:rPr>
              <a:t>L</a:t>
            </a:r>
            <a:r>
              <a:rPr lang="en-CA" sz="1600" dirty="0"/>
              <a:t>ate life paranoia or bereavement</a:t>
            </a:r>
            <a:br>
              <a:rPr lang="en-CA" sz="1600" dirty="0"/>
            </a:br>
            <a:r>
              <a:rPr lang="en-CA" sz="1600" dirty="0">
                <a:solidFill>
                  <a:srgbClr val="FF0000"/>
                </a:solidFill>
              </a:rPr>
              <a:t>S</a:t>
            </a:r>
            <a:r>
              <a:rPr lang="en-CA" sz="1600" dirty="0"/>
              <a:t>wallowing problems</a:t>
            </a:r>
          </a:p>
          <a:p>
            <a:r>
              <a:rPr lang="en-CA" sz="1600" dirty="0">
                <a:solidFill>
                  <a:srgbClr val="FF0000"/>
                </a:solidFill>
              </a:rPr>
              <a:t>O</a:t>
            </a:r>
            <a:r>
              <a:rPr lang="en-CA" sz="1600" dirty="0"/>
              <a:t>ral factors (tooth loss, xerostomia)</a:t>
            </a:r>
            <a:br>
              <a:rPr lang="en-CA" sz="1600" dirty="0"/>
            </a:br>
            <a:r>
              <a:rPr lang="en-CA" sz="1600" dirty="0">
                <a:solidFill>
                  <a:srgbClr val="FF0000"/>
                </a:solidFill>
              </a:rPr>
              <a:t>N</a:t>
            </a:r>
            <a:r>
              <a:rPr lang="en-CA" sz="1600" dirty="0"/>
              <a:t>osocomial infections (e.g., tuberculosis, pneumonia)</a:t>
            </a:r>
          </a:p>
          <a:p>
            <a:r>
              <a:rPr lang="en-CA" sz="1600" dirty="0">
                <a:solidFill>
                  <a:srgbClr val="FF0000"/>
                </a:solidFill>
              </a:rPr>
              <a:t>W</a:t>
            </a:r>
            <a:r>
              <a:rPr lang="en-CA" sz="1600" dirty="0"/>
              <a:t>andering and other dementia-related factors</a:t>
            </a:r>
            <a:br>
              <a:rPr lang="en-CA" sz="1600" dirty="0"/>
            </a:br>
            <a:r>
              <a:rPr lang="en-CA" sz="1600" dirty="0">
                <a:solidFill>
                  <a:srgbClr val="FF0000"/>
                </a:solidFill>
              </a:rPr>
              <a:t>H</a:t>
            </a:r>
            <a:r>
              <a:rPr lang="en-CA" sz="1600" dirty="0"/>
              <a:t>yperthyroidism, hypercalcemia, hypoadrenalism</a:t>
            </a:r>
            <a:br>
              <a:rPr lang="en-CA" sz="1600" dirty="0"/>
            </a:br>
            <a:r>
              <a:rPr lang="en-CA" sz="1600" dirty="0">
                <a:solidFill>
                  <a:srgbClr val="FF0000"/>
                </a:solidFill>
              </a:rPr>
              <a:t>E</a:t>
            </a:r>
            <a:r>
              <a:rPr lang="en-CA" sz="1600" dirty="0"/>
              <a:t>nteral problems (e.g., esophageal stricture, gluten enteropathy)</a:t>
            </a:r>
            <a:br>
              <a:rPr lang="en-CA" sz="1600" dirty="0"/>
            </a:br>
            <a:r>
              <a:rPr lang="en-CA" sz="1600" dirty="0">
                <a:solidFill>
                  <a:srgbClr val="FF0000"/>
                </a:solidFill>
              </a:rPr>
              <a:t>E</a:t>
            </a:r>
            <a:r>
              <a:rPr lang="en-CA" sz="1600" dirty="0"/>
              <a:t>ating problems</a:t>
            </a:r>
            <a:br>
              <a:rPr lang="en-CA" sz="1600" dirty="0"/>
            </a:br>
            <a:r>
              <a:rPr lang="en-CA" sz="1600" dirty="0">
                <a:solidFill>
                  <a:srgbClr val="FF0000"/>
                </a:solidFill>
              </a:rPr>
              <a:t>L</a:t>
            </a:r>
            <a:r>
              <a:rPr lang="en-CA" sz="1600" dirty="0"/>
              <a:t>ow salt, low cholesterol, and other therapeutic diets</a:t>
            </a:r>
            <a:br>
              <a:rPr lang="en-CA" sz="1600" dirty="0"/>
            </a:br>
            <a:r>
              <a:rPr lang="en-CA" sz="1600" dirty="0">
                <a:solidFill>
                  <a:srgbClr val="FF0000"/>
                </a:solidFill>
              </a:rPr>
              <a:t>S</a:t>
            </a:r>
            <a:r>
              <a:rPr lang="en-CA" sz="1600" dirty="0"/>
              <a:t>ocial isolation, stones (chronic cholecystitis)</a:t>
            </a:r>
          </a:p>
          <a:p>
            <a:pPr>
              <a:defRPr/>
            </a:pPr>
            <a:endParaRPr lang="en-US" sz="1600" dirty="0"/>
          </a:p>
        </p:txBody>
      </p:sp>
      <p:sp>
        <p:nvSpPr>
          <p:cNvPr id="18436" name="Rectangle 5"/>
          <p:cNvSpPr>
            <a:spLocks noGrp="1" noChangeArrowheads="1"/>
          </p:cNvSpPr>
          <p:nvPr>
            <p:ph sz="half" idx="2"/>
          </p:nvPr>
        </p:nvSpPr>
        <p:spPr>
          <a:xfrm>
            <a:off x="912979" y="2019519"/>
            <a:ext cx="2973221" cy="2687740"/>
          </a:xfrm>
        </p:spPr>
        <p:txBody>
          <a:bodyPr>
            <a:normAutofit fontScale="85000" lnSpcReduction="20000"/>
          </a:bodyPr>
          <a:lstStyle/>
          <a:p>
            <a:pPr marL="0" indent="0" eaLnBrk="1" fontAlgn="auto" hangingPunct="1">
              <a:spcAft>
                <a:spcPts val="0"/>
              </a:spcAft>
              <a:buClr>
                <a:schemeClr val="accent1">
                  <a:lumMod val="75000"/>
                </a:schemeClr>
              </a:buClr>
              <a:buNone/>
              <a:defRPr/>
            </a:pPr>
            <a:r>
              <a:rPr lang="en-US" altLang="en-US" sz="2600" dirty="0"/>
              <a:t>Under nutrition is  a</a:t>
            </a:r>
          </a:p>
          <a:p>
            <a:pPr marL="0" indent="0" eaLnBrk="1" fontAlgn="auto" hangingPunct="1">
              <a:spcAft>
                <a:spcPts val="0"/>
              </a:spcAft>
              <a:buClr>
                <a:schemeClr val="accent1">
                  <a:lumMod val="75000"/>
                </a:schemeClr>
              </a:buClr>
              <a:buNone/>
              <a:defRPr/>
            </a:pPr>
            <a:r>
              <a:rPr lang="en-US" altLang="en-US" sz="2600" dirty="0"/>
              <a:t> common problem.</a:t>
            </a:r>
          </a:p>
          <a:p>
            <a:pPr marL="0" indent="0" eaLnBrk="1" fontAlgn="auto" hangingPunct="1">
              <a:spcAft>
                <a:spcPts val="0"/>
              </a:spcAft>
              <a:buClr>
                <a:schemeClr val="accent1">
                  <a:lumMod val="75000"/>
                </a:schemeClr>
              </a:buClr>
              <a:buNone/>
              <a:defRPr/>
            </a:pPr>
            <a:r>
              <a:rPr lang="en-US" altLang="en-US" sz="2600" dirty="0"/>
              <a:t>Establish </a:t>
            </a:r>
          </a:p>
          <a:p>
            <a:pPr eaLnBrk="1" fontAlgn="auto" hangingPunct="1">
              <a:spcAft>
                <a:spcPts val="0"/>
              </a:spcAft>
              <a:buClr>
                <a:schemeClr val="accent1">
                  <a:lumMod val="75000"/>
                </a:schemeClr>
              </a:buClr>
              <a:buFont typeface="Wingdings" panose="05000000000000000000" pitchFamily="2" charset="2"/>
              <a:buChar char="§"/>
              <a:defRPr/>
            </a:pPr>
            <a:r>
              <a:rPr lang="en-US" altLang="en-US" sz="2600" dirty="0"/>
              <a:t>Access to food</a:t>
            </a:r>
          </a:p>
          <a:p>
            <a:pPr eaLnBrk="1" fontAlgn="auto" hangingPunct="1">
              <a:spcAft>
                <a:spcPts val="0"/>
              </a:spcAft>
              <a:buClr>
                <a:schemeClr val="accent1">
                  <a:lumMod val="75000"/>
                </a:schemeClr>
              </a:buClr>
              <a:buFont typeface="Wingdings" panose="05000000000000000000" pitchFamily="2" charset="2"/>
              <a:buChar char="§"/>
              <a:defRPr/>
            </a:pPr>
            <a:r>
              <a:rPr lang="en-US" altLang="en-US" sz="2600" dirty="0"/>
              <a:t>Dentition</a:t>
            </a:r>
          </a:p>
          <a:p>
            <a:pPr eaLnBrk="1" fontAlgn="auto" hangingPunct="1">
              <a:spcAft>
                <a:spcPts val="0"/>
              </a:spcAft>
              <a:buClr>
                <a:schemeClr val="accent1">
                  <a:lumMod val="75000"/>
                </a:schemeClr>
              </a:buClr>
              <a:buFont typeface="Wingdings" panose="05000000000000000000" pitchFamily="2" charset="2"/>
              <a:buChar char="§"/>
              <a:defRPr/>
            </a:pPr>
            <a:r>
              <a:rPr lang="en-US" altLang="en-US" sz="2600" dirty="0"/>
              <a:t>Dietary habits</a:t>
            </a:r>
          </a:p>
          <a:p>
            <a:pPr eaLnBrk="1" fontAlgn="auto" hangingPunct="1">
              <a:spcAft>
                <a:spcPts val="0"/>
              </a:spcAft>
              <a:buClr>
                <a:schemeClr val="accent1">
                  <a:lumMod val="75000"/>
                </a:schemeClr>
              </a:buClr>
              <a:buFont typeface="Wingdings" panose="05000000000000000000" pitchFamily="2" charset="2"/>
              <a:buChar char="§"/>
              <a:defRPr/>
            </a:pPr>
            <a:r>
              <a:rPr lang="en-US" altLang="en-US" sz="2600" dirty="0"/>
              <a:t>Weight history </a:t>
            </a:r>
          </a:p>
        </p:txBody>
      </p:sp>
      <p:sp>
        <p:nvSpPr>
          <p:cNvPr id="22533" name="Footer Placeholder 5"/>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dirty="0"/>
              <a:t>John E. Morley, The Journals of Gerontology: Series A, Volume 58, Issue 2, February 2003</a:t>
            </a:r>
          </a:p>
        </p:txBody>
      </p:sp>
      <p:pic>
        <p:nvPicPr>
          <p:cNvPr id="4" name="Picture 3">
            <a:extLst>
              <a:ext uri="{FF2B5EF4-FFF2-40B4-BE49-F238E27FC236}">
                <a16:creationId xmlns:a16="http://schemas.microsoft.com/office/drawing/2014/main" xmlns="" id="{847640F2-A414-7C48-B4D6-65ED6375429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61474" y="4727312"/>
            <a:ext cx="3231695" cy="1178222"/>
          </a:xfrm>
          <a:prstGeom prst="rect">
            <a:avLst/>
          </a:prstGeom>
        </p:spPr>
      </p:pic>
      <p:sp>
        <p:nvSpPr>
          <p:cNvPr id="5" name="TextBox 4">
            <a:extLst>
              <a:ext uri="{FF2B5EF4-FFF2-40B4-BE49-F238E27FC236}">
                <a16:creationId xmlns:a16="http://schemas.microsoft.com/office/drawing/2014/main" xmlns="" id="{E364935C-8370-7943-A264-3AFFD2F7C95F}"/>
              </a:ext>
            </a:extLst>
          </p:cNvPr>
          <p:cNvSpPr txBox="1"/>
          <p:nvPr/>
        </p:nvSpPr>
        <p:spPr>
          <a:xfrm>
            <a:off x="505326" y="5925587"/>
            <a:ext cx="3231695" cy="138499"/>
          </a:xfrm>
          <a:prstGeom prst="rect">
            <a:avLst/>
          </a:prstGeom>
          <a:noFill/>
        </p:spPr>
        <p:txBody>
          <a:bodyPr wrap="square" rtlCol="0">
            <a:spAutoFit/>
          </a:bodyPr>
          <a:lstStyle/>
          <a:p>
            <a:r>
              <a:rPr lang="en-US" sz="300" dirty="0">
                <a:hlinkClick r:id="rId4" tooltip="https://open.maricopa.edu/scgb/chapter/feeding-your-brain-2/"/>
              </a:rPr>
              <a:t>This Photo</a:t>
            </a:r>
            <a:r>
              <a:rPr lang="en-US" sz="300" dirty="0"/>
              <a:t> by Unknown Author is licensed under </a:t>
            </a:r>
            <a:r>
              <a:rPr lang="en-US" sz="300" dirty="0">
                <a:hlinkClick r:id="rId5" tooltip="https://creativecommons.org/licenses/by/3.0/"/>
              </a:rPr>
              <a:t>CC BY</a:t>
            </a:r>
            <a:endParaRPr lang="en-US" sz="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6779" y="559320"/>
            <a:ext cx="7543800" cy="1084996"/>
          </a:xfrm>
        </p:spPr>
        <p:txBody>
          <a:bodyPr>
            <a:normAutofit/>
          </a:bodyPr>
          <a:lstStyle/>
          <a:p>
            <a:r>
              <a:rPr lang="en-US" dirty="0"/>
              <a:t>Elder Abuse </a:t>
            </a:r>
          </a:p>
        </p:txBody>
      </p:sp>
      <p:sp>
        <p:nvSpPr>
          <p:cNvPr id="6" name="Content Placeholder 5"/>
          <p:cNvSpPr>
            <a:spLocks noGrp="1"/>
          </p:cNvSpPr>
          <p:nvPr>
            <p:ph idx="1"/>
          </p:nvPr>
        </p:nvSpPr>
        <p:spPr>
          <a:xfrm>
            <a:off x="906779" y="1720516"/>
            <a:ext cx="7655696" cy="1828800"/>
          </a:xfrm>
        </p:spPr>
        <p:txBody>
          <a:bodyPr>
            <a:normAutofit/>
          </a:bodyPr>
          <a:lstStyle/>
          <a:p>
            <a:pPr>
              <a:lnSpc>
                <a:spcPct val="100000"/>
              </a:lnSpc>
              <a:spcBef>
                <a:spcPts val="0"/>
              </a:spcBef>
              <a:spcAft>
                <a:spcPts val="0"/>
              </a:spcAft>
              <a:buFont typeface="Wingdings" panose="05000000000000000000" pitchFamily="2" charset="2"/>
              <a:buChar char="§"/>
            </a:pPr>
            <a:r>
              <a:rPr lang="en-US" dirty="0">
                <a:latin typeface="LeawoodStd-Book"/>
              </a:rPr>
              <a:t>Elder abuse is an important cause of morbidity and mortality in older adults</a:t>
            </a:r>
          </a:p>
          <a:p>
            <a:pPr>
              <a:lnSpc>
                <a:spcPct val="100000"/>
              </a:lnSpc>
              <a:spcBef>
                <a:spcPts val="0"/>
              </a:spcBef>
              <a:spcAft>
                <a:spcPts val="0"/>
              </a:spcAft>
              <a:buFont typeface="Wingdings" panose="05000000000000000000" pitchFamily="2" charset="2"/>
              <a:buChar char="§"/>
            </a:pPr>
            <a:r>
              <a:rPr lang="en-US" dirty="0"/>
              <a:t>The Elder Abuse Suspicion Index is a validated tool for use by family physicians to help identify such abuse.</a:t>
            </a:r>
          </a:p>
          <a:p>
            <a:pPr>
              <a:lnSpc>
                <a:spcPct val="100000"/>
              </a:lnSpc>
              <a:spcBef>
                <a:spcPts val="0"/>
              </a:spcBef>
              <a:spcAft>
                <a:spcPts val="0"/>
              </a:spcAft>
              <a:buFont typeface="Wingdings" panose="05000000000000000000" pitchFamily="2" charset="2"/>
              <a:buChar char="§"/>
            </a:pPr>
            <a:endParaRPr lang="en-US" dirty="0"/>
          </a:p>
          <a:p>
            <a:pPr>
              <a:lnSpc>
                <a:spcPct val="100000"/>
              </a:lnSpc>
              <a:spcBef>
                <a:spcPts val="0"/>
              </a:spcBef>
              <a:spcAft>
                <a:spcPts val="0"/>
              </a:spcAft>
              <a:buFont typeface="Wingdings" panose="05000000000000000000" pitchFamily="2" charset="2"/>
              <a:buChar char="§"/>
            </a:pPr>
            <a:endParaRPr lang="en-US" dirty="0"/>
          </a:p>
        </p:txBody>
      </p:sp>
      <p:sp>
        <p:nvSpPr>
          <p:cNvPr id="7" name="Footer Placeholder 6"/>
          <p:cNvSpPr>
            <a:spLocks noGrp="1"/>
          </p:cNvSpPr>
          <p:nvPr>
            <p:ph type="ftr" sz="quarter" idx="11"/>
          </p:nvPr>
        </p:nvSpPr>
        <p:spPr>
          <a:xfrm>
            <a:off x="2667001" y="6324600"/>
            <a:ext cx="4572000" cy="500311"/>
          </a:xfrm>
        </p:spPr>
        <p:txBody>
          <a:bodyPr/>
          <a:lstStyle/>
          <a:p>
            <a:pPr>
              <a:defRPr/>
            </a:pPr>
            <a:r>
              <a:rPr lang="en-US" altLang="en-US" dirty="0"/>
              <a:t>Mark J. Yaffe, Bachir Tazkarji. Can Fam Physician 2012;58:1336-40</a:t>
            </a:r>
          </a:p>
        </p:txBody>
      </p:sp>
      <p:pic>
        <p:nvPicPr>
          <p:cNvPr id="4" name="Picture 3"/>
          <p:cNvPicPr>
            <a:picLocks noChangeAspect="1"/>
          </p:cNvPicPr>
          <p:nvPr/>
        </p:nvPicPr>
        <p:blipFill>
          <a:blip r:embed="rId3"/>
          <a:stretch>
            <a:fillRect/>
          </a:stretch>
        </p:blipFill>
        <p:spPr>
          <a:xfrm>
            <a:off x="1018675" y="3174480"/>
            <a:ext cx="7543800" cy="3124200"/>
          </a:xfrm>
          <a:prstGeom prst="rect">
            <a:avLst/>
          </a:prstGeom>
        </p:spPr>
      </p:pic>
    </p:spTree>
    <p:extLst>
      <p:ext uri="{BB962C8B-B14F-4D97-AF65-F5344CB8AC3E}">
        <p14:creationId xmlns:p14="http://schemas.microsoft.com/office/powerpoint/2010/main" val="3789963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22960" y="286604"/>
            <a:ext cx="7863840" cy="1450757"/>
          </a:xfrm>
        </p:spPr>
        <p:txBody>
          <a:bodyPr>
            <a:normAutofit/>
          </a:bodyPr>
          <a:lstStyle/>
          <a:p>
            <a:pPr eaLnBrk="1" fontAlgn="auto" hangingPunct="1">
              <a:spcAft>
                <a:spcPts val="0"/>
              </a:spcAft>
              <a:defRPr/>
            </a:pPr>
            <a:r>
              <a:rPr lang="en-US" altLang="en-US" dirty="0">
                <a:ea typeface="+mj-ea"/>
              </a:rPr>
              <a:t>Hearing impaired –Helpful Tips </a:t>
            </a:r>
          </a:p>
        </p:txBody>
      </p:sp>
      <p:sp>
        <p:nvSpPr>
          <p:cNvPr id="23555" name="Rectangle 3"/>
          <p:cNvSpPr>
            <a:spLocks noGrp="1" noChangeArrowheads="1"/>
          </p:cNvSpPr>
          <p:nvPr>
            <p:ph type="body" sz="half" idx="4294967295"/>
          </p:nvPr>
        </p:nvSpPr>
        <p:spPr>
          <a:xfrm>
            <a:off x="990601" y="1905000"/>
            <a:ext cx="4724400" cy="4267200"/>
          </a:xfrm>
        </p:spPr>
        <p:txBody>
          <a:bodyPr>
            <a:normAutofit/>
          </a:bodyPr>
          <a:lstStyle/>
          <a:p>
            <a:pPr eaLnBrk="1" fontAlgn="auto" hangingPunct="1">
              <a:buFont typeface="Wingdings" panose="05000000000000000000" pitchFamily="2" charset="2"/>
              <a:buChar char="§"/>
              <a:defRPr/>
            </a:pPr>
            <a:r>
              <a:rPr lang="en-CA" altLang="en-US" sz="2400" dirty="0"/>
              <a:t>Find a quiet place</a:t>
            </a:r>
          </a:p>
          <a:p>
            <a:pPr eaLnBrk="1" fontAlgn="auto" hangingPunct="1">
              <a:buFont typeface="Wingdings" panose="05000000000000000000" pitchFamily="2" charset="2"/>
              <a:buChar char="§"/>
              <a:defRPr/>
            </a:pPr>
            <a:r>
              <a:rPr lang="en-CA" altLang="en-US" sz="2400" dirty="0"/>
              <a:t>Speak slowly in deep tone</a:t>
            </a:r>
          </a:p>
          <a:p>
            <a:pPr eaLnBrk="1" fontAlgn="auto" hangingPunct="1">
              <a:buFont typeface="Wingdings" panose="05000000000000000000" pitchFamily="2" charset="2"/>
              <a:buChar char="§"/>
              <a:defRPr/>
            </a:pPr>
            <a:r>
              <a:rPr lang="en-CA" altLang="en-US" sz="2400" dirty="0"/>
              <a:t>Face the patient, so they could read your lips</a:t>
            </a:r>
          </a:p>
          <a:p>
            <a:pPr eaLnBrk="1" fontAlgn="auto" hangingPunct="1">
              <a:buFont typeface="Wingdings" panose="05000000000000000000" pitchFamily="2" charset="2"/>
              <a:buChar char="§"/>
              <a:defRPr/>
            </a:pPr>
            <a:r>
              <a:rPr lang="en-CA" altLang="en-US" sz="2400" dirty="0"/>
              <a:t>Write down questions in large print</a:t>
            </a:r>
          </a:p>
          <a:p>
            <a:pPr eaLnBrk="1" fontAlgn="auto" hangingPunct="1">
              <a:buFont typeface="Wingdings" panose="05000000000000000000" pitchFamily="2" charset="2"/>
              <a:buChar char="§"/>
              <a:defRPr/>
            </a:pPr>
            <a:r>
              <a:rPr lang="en-CA" altLang="en-US" sz="2400" dirty="0"/>
              <a:t>Rephrase the question</a:t>
            </a:r>
          </a:p>
          <a:p>
            <a:pPr eaLnBrk="1" fontAlgn="auto" hangingPunct="1">
              <a:buFont typeface="Wingdings" panose="05000000000000000000" pitchFamily="2" charset="2"/>
              <a:buChar char="§"/>
              <a:defRPr/>
            </a:pPr>
            <a:r>
              <a:rPr lang="en-CA" altLang="en-US" sz="2400" dirty="0"/>
              <a:t>Use pocket talker, even your stethoscope could be used</a:t>
            </a:r>
            <a:endParaRPr lang="en-US" altLang="en-US" sz="2400" dirty="0"/>
          </a:p>
        </p:txBody>
      </p:sp>
      <p:pic>
        <p:nvPicPr>
          <p:cNvPr id="5" name="Picture 4">
            <a:extLst>
              <a:ext uri="{FF2B5EF4-FFF2-40B4-BE49-F238E27FC236}">
                <a16:creationId xmlns:a16="http://schemas.microsoft.com/office/drawing/2014/main" xmlns="" id="{5559C71B-09D8-644F-AD08-07EA93E25A90}"/>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841332" y="2907395"/>
            <a:ext cx="3079665" cy="2053110"/>
          </a:xfrm>
          <a:prstGeom prst="rect">
            <a:avLst/>
          </a:prstGeom>
          <a:effectLst>
            <a:softEdge rad="63500"/>
          </a:effectLst>
        </p:spPr>
      </p:pic>
      <p:sp>
        <p:nvSpPr>
          <p:cNvPr id="6" name="TextBox 5">
            <a:extLst>
              <a:ext uri="{FF2B5EF4-FFF2-40B4-BE49-F238E27FC236}">
                <a16:creationId xmlns:a16="http://schemas.microsoft.com/office/drawing/2014/main" xmlns="" id="{BBCE66D2-7E02-CD40-901E-2F0B95841489}"/>
              </a:ext>
            </a:extLst>
          </p:cNvPr>
          <p:cNvSpPr txBox="1"/>
          <p:nvPr/>
        </p:nvSpPr>
        <p:spPr>
          <a:xfrm>
            <a:off x="5841332" y="4872510"/>
            <a:ext cx="2857500" cy="138499"/>
          </a:xfrm>
          <a:prstGeom prst="rect">
            <a:avLst/>
          </a:prstGeom>
          <a:noFill/>
        </p:spPr>
        <p:txBody>
          <a:bodyPr wrap="square" rtlCol="0">
            <a:spAutoFit/>
          </a:bodyPr>
          <a:lstStyle/>
          <a:p>
            <a:r>
              <a:rPr lang="en-US" sz="300" dirty="0">
                <a:hlinkClick r:id="rId4" tooltip="https://betterhealthwhileaging.net/hearing-loss-in-aging/"/>
              </a:rPr>
              <a:t>This Photo</a:t>
            </a:r>
            <a:r>
              <a:rPr lang="en-US" sz="300" dirty="0"/>
              <a:t> by Unknown Author is licensed under </a:t>
            </a:r>
            <a:r>
              <a:rPr lang="en-US" sz="300" dirty="0">
                <a:hlinkClick r:id="rId5" tooltip="https://creativecommons.org/licenses/by-nc-nd/3.0/"/>
              </a:rPr>
              <a:t>CC BY-NC-ND</a:t>
            </a:r>
            <a:endParaRPr lang="en-US" sz="3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en-CA" altLang="en-US" dirty="0">
                <a:ea typeface="+mj-ea"/>
              </a:rPr>
              <a:t>Visual Impairment</a:t>
            </a:r>
            <a:endParaRPr lang="en-US" altLang="en-US" dirty="0">
              <a:ea typeface="+mj-ea"/>
            </a:endParaRPr>
          </a:p>
        </p:txBody>
      </p:sp>
      <p:sp>
        <p:nvSpPr>
          <p:cNvPr id="24579" name="Rectangle 3"/>
          <p:cNvSpPr>
            <a:spLocks noGrp="1" noChangeArrowheads="1"/>
          </p:cNvSpPr>
          <p:nvPr>
            <p:ph idx="1"/>
          </p:nvPr>
        </p:nvSpPr>
        <p:spPr>
          <a:xfrm>
            <a:off x="822959" y="1845734"/>
            <a:ext cx="3444241" cy="4023360"/>
          </a:xfrm>
        </p:spPr>
        <p:txBody>
          <a:bodyPr/>
          <a:lstStyle/>
          <a:p>
            <a:pPr indent="-306000" eaLnBrk="1" fontAlgn="auto" hangingPunct="1">
              <a:buFont typeface="Wingdings 2" charset="2"/>
              <a:buChar char=""/>
              <a:defRPr/>
            </a:pPr>
            <a:endParaRPr lang="en-CA" altLang="en-US" dirty="0"/>
          </a:p>
          <a:p>
            <a:pPr marL="128340" indent="-342900" eaLnBrk="1" fontAlgn="auto" hangingPunct="1">
              <a:buFont typeface="Wingdings" panose="05000000000000000000" pitchFamily="2" charset="2"/>
              <a:buChar char="§"/>
              <a:defRPr/>
            </a:pPr>
            <a:r>
              <a:rPr lang="en-CA" altLang="en-US" sz="2400" dirty="0"/>
              <a:t>Well lit room</a:t>
            </a:r>
          </a:p>
          <a:p>
            <a:pPr marL="128340" indent="-342900" eaLnBrk="1" fontAlgn="auto" hangingPunct="1">
              <a:buFont typeface="Wingdings" panose="05000000000000000000" pitchFamily="2" charset="2"/>
              <a:buChar char="§"/>
              <a:defRPr/>
            </a:pPr>
            <a:r>
              <a:rPr lang="en-CA" altLang="en-US" sz="2400" dirty="0"/>
              <a:t>Magnifying glass</a:t>
            </a:r>
            <a:endParaRPr lang="en-US" altLang="en-US" sz="2400" dirty="0"/>
          </a:p>
        </p:txBody>
      </p:sp>
      <p:pic>
        <p:nvPicPr>
          <p:cNvPr id="3" name="Picture 2">
            <a:extLst>
              <a:ext uri="{FF2B5EF4-FFF2-40B4-BE49-F238E27FC236}">
                <a16:creationId xmlns:a16="http://schemas.microsoft.com/office/drawing/2014/main" xmlns="" id="{B67CA91C-E4F5-F648-A354-3E8D3EDF23C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300420" y="2971800"/>
            <a:ext cx="3824867" cy="2626409"/>
          </a:xfrm>
          <a:prstGeom prst="rect">
            <a:avLst/>
          </a:prstGeom>
          <a:effectLst>
            <a:softEdge rad="63500"/>
          </a:effectLst>
        </p:spPr>
      </p:pic>
      <p:sp>
        <p:nvSpPr>
          <p:cNvPr id="4" name="TextBox 3">
            <a:extLst>
              <a:ext uri="{FF2B5EF4-FFF2-40B4-BE49-F238E27FC236}">
                <a16:creationId xmlns:a16="http://schemas.microsoft.com/office/drawing/2014/main" xmlns="" id="{8113FAEA-1232-E446-B44D-302A9B1F33C8}"/>
              </a:ext>
            </a:extLst>
          </p:cNvPr>
          <p:cNvSpPr txBox="1"/>
          <p:nvPr/>
        </p:nvSpPr>
        <p:spPr>
          <a:xfrm>
            <a:off x="4267200" y="5669039"/>
            <a:ext cx="3477087" cy="138499"/>
          </a:xfrm>
          <a:prstGeom prst="rect">
            <a:avLst/>
          </a:prstGeom>
          <a:noFill/>
        </p:spPr>
        <p:txBody>
          <a:bodyPr wrap="square" rtlCol="0">
            <a:spAutoFit/>
          </a:bodyPr>
          <a:lstStyle/>
          <a:p>
            <a:r>
              <a:rPr lang="en-US" sz="300" dirty="0">
                <a:hlinkClick r:id="rId3" tooltip="http://somosoptometristas.com/consejos-visuales-ergonomicos/"/>
              </a:rPr>
              <a:t>This Photo</a:t>
            </a:r>
            <a:r>
              <a:rPr lang="en-US" sz="300" dirty="0"/>
              <a:t> by Unknown Author is licensed under </a:t>
            </a:r>
            <a:r>
              <a:rPr lang="en-US" sz="300" dirty="0">
                <a:hlinkClick r:id="rId4" tooltip="https://creativecommons.org/licenses/by-nc-sa/3.0/"/>
              </a:rPr>
              <a:t>CC BY-SA-NC</a:t>
            </a:r>
            <a:endParaRPr lang="en-US" sz="3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ctrTitle"/>
          </p:nvPr>
        </p:nvSpPr>
        <p:spPr/>
        <p:txBody>
          <a:bodyPr/>
          <a:lstStyle/>
          <a:p>
            <a:pPr algn="r" eaLnBrk="1" fontAlgn="auto" hangingPunct="1">
              <a:spcAft>
                <a:spcPts val="0"/>
              </a:spcAft>
              <a:defRPr/>
            </a:pPr>
            <a:r>
              <a:rPr lang="en-US" altLang="en-US" sz="4800" dirty="0">
                <a:ea typeface="+mj-ea"/>
              </a:rPr>
              <a:t>Functional Status </a:t>
            </a:r>
          </a:p>
        </p:txBody>
      </p:sp>
      <p:pic>
        <p:nvPicPr>
          <p:cNvPr id="4" name="Picture 3">
            <a:extLst>
              <a:ext uri="{FF2B5EF4-FFF2-40B4-BE49-F238E27FC236}">
                <a16:creationId xmlns:a16="http://schemas.microsoft.com/office/drawing/2014/main" xmlns="" id="{B94EE931-A99B-2F48-8A35-DA326B7F1C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40878" y="533399"/>
            <a:ext cx="4522476" cy="2178798"/>
          </a:xfrm>
          <a:prstGeom prst="rect">
            <a:avLst/>
          </a:prstGeom>
        </p:spPr>
      </p:pic>
      <p:sp>
        <p:nvSpPr>
          <p:cNvPr id="5" name="TextBox 4">
            <a:extLst>
              <a:ext uri="{FF2B5EF4-FFF2-40B4-BE49-F238E27FC236}">
                <a16:creationId xmlns:a16="http://schemas.microsoft.com/office/drawing/2014/main" xmlns="" id="{7831EB9D-1918-3D46-95A4-5337D1FFDDF4}"/>
              </a:ext>
            </a:extLst>
          </p:cNvPr>
          <p:cNvSpPr txBox="1"/>
          <p:nvPr/>
        </p:nvSpPr>
        <p:spPr>
          <a:xfrm>
            <a:off x="220825" y="2702133"/>
            <a:ext cx="3360575" cy="138499"/>
          </a:xfrm>
          <a:prstGeom prst="rect">
            <a:avLst/>
          </a:prstGeom>
          <a:noFill/>
        </p:spPr>
        <p:txBody>
          <a:bodyPr wrap="square" rtlCol="0">
            <a:spAutoFit/>
          </a:bodyPr>
          <a:lstStyle/>
          <a:p>
            <a:r>
              <a:rPr lang="en-US" sz="300">
                <a:hlinkClick r:id="rId3" tooltip="https://ecampusontario.pressbooks.pub/healthassessment/chapter/functional-health/"/>
              </a:rPr>
              <a:t>This Photo</a:t>
            </a:r>
            <a:r>
              <a:rPr lang="en-US" sz="300"/>
              <a:t> by Unknown Author is licensed under </a:t>
            </a:r>
            <a:r>
              <a:rPr lang="en-US" sz="300">
                <a:hlinkClick r:id="rId4" tooltip="https://creativecommons.org/licenses/by-sa/3.0/"/>
              </a:rPr>
              <a:t>CC BY-SA</a:t>
            </a:r>
            <a:endParaRPr lang="en-US" sz="300"/>
          </a:p>
        </p:txBody>
      </p:sp>
      <p:pic>
        <p:nvPicPr>
          <p:cNvPr id="7" name="Picture 6">
            <a:extLst>
              <a:ext uri="{FF2B5EF4-FFF2-40B4-BE49-F238E27FC236}">
                <a16:creationId xmlns:a16="http://schemas.microsoft.com/office/drawing/2014/main" xmlns="" id="{30608FBC-3A44-2049-ACC1-E55E4D415ED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749069" y="538183"/>
            <a:ext cx="4174106" cy="2174014"/>
          </a:xfrm>
          <a:prstGeom prst="rect">
            <a:avLst/>
          </a:prstGeom>
        </p:spPr>
      </p:pic>
      <p:sp>
        <p:nvSpPr>
          <p:cNvPr id="8" name="TextBox 7">
            <a:extLst>
              <a:ext uri="{FF2B5EF4-FFF2-40B4-BE49-F238E27FC236}">
                <a16:creationId xmlns:a16="http://schemas.microsoft.com/office/drawing/2014/main" xmlns="" id="{9AE59F31-0D85-0E4B-85C9-4376C42D807B}"/>
              </a:ext>
            </a:extLst>
          </p:cNvPr>
          <p:cNvSpPr txBox="1"/>
          <p:nvPr/>
        </p:nvSpPr>
        <p:spPr>
          <a:xfrm>
            <a:off x="4572000" y="2702133"/>
            <a:ext cx="3276600" cy="138499"/>
          </a:xfrm>
          <a:prstGeom prst="rect">
            <a:avLst/>
          </a:prstGeom>
          <a:noFill/>
        </p:spPr>
        <p:txBody>
          <a:bodyPr wrap="square" rtlCol="0">
            <a:spAutoFit/>
          </a:bodyPr>
          <a:lstStyle/>
          <a:p>
            <a:r>
              <a:rPr lang="en-US" sz="300" dirty="0">
                <a:hlinkClick r:id="rId3" tooltip="https://ecampusontario.pressbooks.pub/healthassessment/chapter/functional-health/"/>
              </a:rPr>
              <a:t>This Photo</a:t>
            </a:r>
            <a:r>
              <a:rPr lang="en-US" sz="300" dirty="0"/>
              <a:t> by Unknown Author is licensed under </a:t>
            </a:r>
            <a:r>
              <a:rPr lang="en-US" sz="300" dirty="0">
                <a:hlinkClick r:id="rId4" tooltip="https://creativecommons.org/licenses/by-sa/3.0/"/>
              </a:rPr>
              <a:t>CC BY-SA</a:t>
            </a:r>
            <a:endParaRPr lang="en-US" sz="3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eaLnBrk="1" fontAlgn="auto" hangingPunct="1">
              <a:spcAft>
                <a:spcPts val="0"/>
              </a:spcAft>
              <a:defRPr/>
            </a:pPr>
            <a:r>
              <a:rPr lang="en-US" altLang="en-US" sz="4400" dirty="0">
                <a:ea typeface="+mj-ea"/>
              </a:rPr>
              <a:t>Functional Status </a:t>
            </a:r>
          </a:p>
        </p:txBody>
      </p:sp>
      <p:sp>
        <p:nvSpPr>
          <p:cNvPr id="3" name="Content Placeholder 2"/>
          <p:cNvSpPr>
            <a:spLocks noGrp="1"/>
          </p:cNvSpPr>
          <p:nvPr>
            <p:ph idx="1"/>
          </p:nvPr>
        </p:nvSpPr>
        <p:spPr/>
        <p:txBody>
          <a:bodyPr>
            <a:normAutofit fontScale="92500" lnSpcReduction="10000"/>
          </a:bodyPr>
          <a:lstStyle/>
          <a:p>
            <a:pPr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dirty="0"/>
              <a:t>Important component of geriatric assessment</a:t>
            </a:r>
          </a:p>
          <a:p>
            <a:pPr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dirty="0"/>
              <a:t>Always obtain functional status irrespective of the setting</a:t>
            </a:r>
          </a:p>
          <a:p>
            <a:pPr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dirty="0"/>
              <a:t>Geriatric history without functional assessment is </a:t>
            </a:r>
            <a:r>
              <a:rPr lang="en-US" altLang="en-US" b="1" dirty="0"/>
              <a:t>useless</a:t>
            </a:r>
          </a:p>
          <a:p>
            <a:pPr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dirty="0"/>
              <a:t>However functional assessment is useful only in the context of a complete medical history and physical examination </a:t>
            </a:r>
          </a:p>
          <a:p>
            <a:pPr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dirty="0"/>
              <a:t>Any recent change in functioning may indicate an underlying medical problem  </a:t>
            </a:r>
          </a:p>
          <a:p>
            <a:pPr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dirty="0"/>
              <a:t>If there has been a change in function it is important to get further history about</a:t>
            </a:r>
          </a:p>
          <a:p>
            <a:pPr marL="719138" lvl="1" indent="-342900"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dirty="0"/>
              <a:t>Baseline functioning </a:t>
            </a:r>
          </a:p>
          <a:p>
            <a:pPr marL="719138" lvl="1" indent="-342900"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sz="2000" dirty="0"/>
              <a:t>When it changed </a:t>
            </a:r>
          </a:p>
          <a:p>
            <a:pPr marL="719138" lvl="1" indent="-342900"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sz="2000" dirty="0"/>
              <a:t>Current  functioning </a:t>
            </a:r>
          </a:p>
          <a:p>
            <a:pPr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dirty="0"/>
              <a:t>This will be especially important when dealing with ill, hospitalized older adults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304800" y="533400"/>
            <a:ext cx="8534400" cy="5562600"/>
          </a:xfrm>
          <a:prstGeom prst="flowChartPunchedTap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2400" dirty="0"/>
          </a:p>
          <a:p>
            <a:pPr algn="ctr">
              <a:defRPr/>
            </a:pPr>
            <a:endParaRPr lang="en-US" sz="2400" dirty="0"/>
          </a:p>
          <a:p>
            <a:pPr algn="ctr">
              <a:defRPr/>
            </a:pPr>
            <a:endParaRPr lang="en-US" sz="2000" dirty="0"/>
          </a:p>
          <a:p>
            <a:pPr algn="ctr">
              <a:defRPr/>
            </a:pPr>
            <a:r>
              <a:rPr lang="en-US" sz="2000" dirty="0"/>
              <a:t>Imagine an older adult who lives alone is ready to go home after a hospital admission for pneumonia as she is no longer short of breath and is feeling better. You did not know, now she needs assistance to go to the bathroom.  </a:t>
            </a:r>
          </a:p>
          <a:p>
            <a:pPr algn="ctr">
              <a:defRPr/>
            </a:pPr>
            <a:endParaRPr lang="en-US" sz="2000" dirty="0"/>
          </a:p>
          <a:p>
            <a:pPr algn="ctr">
              <a:defRPr/>
            </a:pPr>
            <a:r>
              <a:rPr lang="en-US" sz="2000" dirty="0"/>
              <a:t>Or</a:t>
            </a:r>
          </a:p>
          <a:p>
            <a:pPr algn="ctr">
              <a:defRPr/>
            </a:pPr>
            <a:endParaRPr lang="en-US" sz="2000" dirty="0"/>
          </a:p>
          <a:p>
            <a:pPr algn="ctr">
              <a:defRPr/>
            </a:pPr>
            <a:r>
              <a:rPr lang="en-US" sz="2000" dirty="0"/>
              <a:t>An older adult who is on anticoagulants and diabetic medications is no longer able to take his medications as prescribed secondary to resolving delirium </a:t>
            </a:r>
          </a:p>
          <a:p>
            <a:pPr algn="ctr">
              <a:defRPr/>
            </a:pPr>
            <a:endParaRPr lang="en-US" sz="2000" dirty="0"/>
          </a:p>
          <a:p>
            <a:pPr algn="ctr">
              <a:defRPr/>
            </a:pPr>
            <a:r>
              <a:rPr lang="en-US" sz="2000" dirty="0"/>
              <a:t>What could happen to these patients if you didn’t know?</a:t>
            </a:r>
          </a:p>
          <a:p>
            <a:pPr algn="ctr">
              <a:defRPr/>
            </a:pPr>
            <a:endParaRPr lang="en-US" sz="2000" dirty="0"/>
          </a:p>
          <a:p>
            <a:pPr algn="ctr">
              <a:defRPr/>
            </a:pPr>
            <a:endParaRPr lang="en-US" sz="2000" dirty="0"/>
          </a:p>
          <a:p>
            <a:pPr algn="ctr">
              <a:defRPr/>
            </a:pP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7543801" cy="1450757"/>
          </a:xfrm>
        </p:spPr>
        <p:txBody>
          <a:bodyPr>
            <a:noAutofit/>
          </a:bodyPr>
          <a:lstStyle/>
          <a:p>
            <a:pPr eaLnBrk="1" fontAlgn="auto" hangingPunct="1">
              <a:spcAft>
                <a:spcPts val="0"/>
              </a:spcAft>
              <a:defRPr/>
            </a:pPr>
            <a:r>
              <a:rPr lang="en-US" altLang="en-US" sz="3600" dirty="0">
                <a:ea typeface="+mj-ea"/>
              </a:rPr>
              <a:t>Basic Activities of Daily Living (BADL) &amp; Instrumental Activities of Daily Living (IADL)</a:t>
            </a:r>
          </a:p>
        </p:txBody>
      </p:sp>
      <p:sp>
        <p:nvSpPr>
          <p:cNvPr id="3" name="Content Placeholder 2"/>
          <p:cNvSpPr>
            <a:spLocks noGrp="1"/>
          </p:cNvSpPr>
          <p:nvPr>
            <p:ph idx="1"/>
          </p:nvPr>
        </p:nvSpPr>
        <p:spPr/>
        <p:txBody>
          <a:bodyPr>
            <a:normAutofit fontScale="92500" lnSpcReduction="20000"/>
          </a:bodyPr>
          <a:lstStyle/>
          <a:p>
            <a:pPr marL="182880" indent="-182880" eaLnBrk="1" fontAlgn="auto" hangingPunct="1">
              <a:spcAft>
                <a:spcPts val="0"/>
              </a:spcAft>
              <a:buClr>
                <a:schemeClr val="accent1">
                  <a:lumMod val="75000"/>
                </a:schemeClr>
              </a:buClr>
              <a:buFont typeface="Wingdings" panose="05000000000000000000" pitchFamily="2" charset="2"/>
              <a:buNone/>
              <a:defRPr/>
            </a:pPr>
            <a:endParaRPr lang="en-US" altLang="en-US" sz="1400" dirty="0"/>
          </a:p>
          <a:p>
            <a:pPr eaLnBrk="1" fontAlgn="auto" hangingPunct="1">
              <a:spcAft>
                <a:spcPts val="0"/>
              </a:spcAft>
              <a:buClr>
                <a:schemeClr val="accent1">
                  <a:lumMod val="75000"/>
                </a:schemeClr>
              </a:buClr>
              <a:buFont typeface="Wingdings" pitchFamily="2" charset="2"/>
              <a:buChar char="§"/>
              <a:defRPr/>
            </a:pPr>
            <a:r>
              <a:rPr lang="en-US" altLang="en-US" sz="3200" dirty="0"/>
              <a:t> BADLs -Asses self care capabilities </a:t>
            </a:r>
          </a:p>
          <a:p>
            <a:pPr eaLnBrk="1" fontAlgn="auto" hangingPunct="1">
              <a:spcAft>
                <a:spcPts val="0"/>
              </a:spcAft>
              <a:buClr>
                <a:schemeClr val="accent1">
                  <a:lumMod val="75000"/>
                </a:schemeClr>
              </a:buClr>
              <a:buFont typeface="Wingdings" pitchFamily="2" charset="2"/>
              <a:buChar char="§"/>
              <a:defRPr/>
            </a:pPr>
            <a:r>
              <a:rPr lang="en-US" altLang="en-US" sz="3200" dirty="0"/>
              <a:t> IADLS -Assess living independence </a:t>
            </a:r>
          </a:p>
          <a:p>
            <a:pPr marL="182880" indent="-182880" eaLnBrk="1" fontAlgn="auto" hangingPunct="1">
              <a:spcAft>
                <a:spcPts val="0"/>
              </a:spcAft>
              <a:buClr>
                <a:schemeClr val="accent1">
                  <a:lumMod val="75000"/>
                </a:schemeClr>
              </a:buClr>
              <a:buFont typeface="Wingdings" panose="05000000000000000000" pitchFamily="2" charset="2"/>
              <a:buNone/>
              <a:defRPr/>
            </a:pPr>
            <a:endParaRPr lang="en-US" altLang="en-US" sz="3200" dirty="0"/>
          </a:p>
          <a:p>
            <a:pPr marL="182880" indent="-182880" eaLnBrk="1" fontAlgn="auto" hangingPunct="1">
              <a:spcAft>
                <a:spcPts val="0"/>
              </a:spcAft>
              <a:buClr>
                <a:schemeClr val="accent1">
                  <a:lumMod val="75000"/>
                </a:schemeClr>
              </a:buClr>
              <a:buFont typeface="Wingdings" panose="05000000000000000000" pitchFamily="2" charset="2"/>
              <a:buNone/>
              <a:defRPr/>
            </a:pPr>
            <a:endParaRPr lang="en-US" altLang="en-US" sz="3200" dirty="0"/>
          </a:p>
          <a:p>
            <a:pPr marL="182880" indent="-182880" eaLnBrk="1" fontAlgn="auto" hangingPunct="1">
              <a:spcAft>
                <a:spcPts val="0"/>
              </a:spcAft>
              <a:buClr>
                <a:schemeClr val="accent1">
                  <a:lumMod val="75000"/>
                </a:schemeClr>
              </a:buClr>
              <a:buFont typeface="Wingdings" panose="05000000000000000000" pitchFamily="2" charset="2"/>
              <a:buNone/>
              <a:defRPr/>
            </a:pPr>
            <a:endParaRPr lang="en-US" altLang="en-US" sz="3200" dirty="0"/>
          </a:p>
          <a:p>
            <a:pPr marL="182880" indent="-182880" eaLnBrk="1" fontAlgn="auto" hangingPunct="1">
              <a:spcAft>
                <a:spcPts val="0"/>
              </a:spcAft>
              <a:buClr>
                <a:schemeClr val="accent1">
                  <a:lumMod val="75000"/>
                </a:schemeClr>
              </a:buClr>
              <a:buFont typeface="Wingdings" panose="05000000000000000000" pitchFamily="2" charset="2"/>
              <a:buNone/>
              <a:defRPr/>
            </a:pPr>
            <a:endParaRPr lang="en-US" altLang="en-US" sz="3200" dirty="0"/>
          </a:p>
          <a:p>
            <a:pPr>
              <a:spcAft>
                <a:spcPts val="0"/>
              </a:spcAft>
              <a:buClr>
                <a:schemeClr val="accent1">
                  <a:lumMod val="75000"/>
                </a:schemeClr>
              </a:buClr>
              <a:buFont typeface="Wingdings" pitchFamily="2" charset="2"/>
              <a:buChar char="§"/>
              <a:defRPr/>
            </a:pPr>
            <a:r>
              <a:rPr lang="en-US" altLang="en-US" sz="3200" dirty="0"/>
              <a:t> BADL- (DEATH) </a:t>
            </a:r>
          </a:p>
          <a:p>
            <a:pPr>
              <a:spcAft>
                <a:spcPts val="0"/>
              </a:spcAft>
              <a:buClr>
                <a:schemeClr val="accent1">
                  <a:lumMod val="75000"/>
                </a:schemeClr>
              </a:buClr>
              <a:buFont typeface="Wingdings" pitchFamily="2" charset="2"/>
              <a:buChar char="§"/>
              <a:defRPr/>
            </a:pPr>
            <a:r>
              <a:rPr lang="en-US" altLang="en-US" sz="3200" dirty="0"/>
              <a:t> IADL- (SHAFT)</a:t>
            </a:r>
          </a:p>
          <a:p>
            <a:pPr marL="182880" indent="-182880" eaLnBrk="1" fontAlgn="auto" hangingPunct="1">
              <a:spcAft>
                <a:spcPts val="0"/>
              </a:spcAft>
              <a:buClr>
                <a:schemeClr val="accent1">
                  <a:lumMod val="75000"/>
                </a:schemeClr>
              </a:buClr>
              <a:buFont typeface="Wingdings" panose="05000000000000000000" pitchFamily="2" charset="2"/>
              <a:buNone/>
              <a:defRPr/>
            </a:pPr>
            <a:endParaRPr lang="en-US" altLang="en-US" sz="3200" dirty="0"/>
          </a:p>
          <a:p>
            <a:pPr marL="182880" indent="-182880" eaLnBrk="1" fontAlgn="auto" hangingPunct="1">
              <a:spcAft>
                <a:spcPts val="0"/>
              </a:spcAft>
              <a:buClr>
                <a:schemeClr val="accent1">
                  <a:lumMod val="75000"/>
                </a:schemeClr>
              </a:buClr>
              <a:buFont typeface="Wingdings 2" charset="2"/>
              <a:buChar char=""/>
              <a:defRPr/>
            </a:pPr>
            <a:endParaRPr lang="en-US" altLang="en-US" sz="3200" dirty="0"/>
          </a:p>
        </p:txBody>
      </p:sp>
      <p:sp>
        <p:nvSpPr>
          <p:cNvPr id="4" name="Flowchart: Alternate Process 3"/>
          <p:cNvSpPr/>
          <p:nvPr/>
        </p:nvSpPr>
        <p:spPr>
          <a:xfrm>
            <a:off x="1066800" y="3133514"/>
            <a:ext cx="6263640" cy="144780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indent="-182880" algn="ctr" fontAlgn="auto">
              <a:spcAft>
                <a:spcPts val="0"/>
              </a:spcAft>
              <a:buClr>
                <a:schemeClr val="accent1">
                  <a:lumMod val="75000"/>
                </a:schemeClr>
              </a:buClr>
              <a:defRPr/>
            </a:pPr>
            <a:endParaRPr lang="en-US" altLang="en-US" sz="2800" dirty="0">
              <a:solidFill>
                <a:schemeClr val="tx1"/>
              </a:solidFill>
            </a:endParaRPr>
          </a:p>
          <a:p>
            <a:pPr marL="182880" indent="-182880" algn="ctr" fontAlgn="auto">
              <a:spcAft>
                <a:spcPts val="0"/>
              </a:spcAft>
              <a:buClr>
                <a:schemeClr val="accent1">
                  <a:lumMod val="75000"/>
                </a:schemeClr>
              </a:buClr>
              <a:defRPr/>
            </a:pPr>
            <a:r>
              <a:rPr lang="en-US" altLang="en-US" sz="2800" dirty="0">
                <a:solidFill>
                  <a:schemeClr val="tx1"/>
                </a:solidFill>
              </a:rPr>
              <a:t>A mnemonic for functions :  Losing your functions is  like falling down the </a:t>
            </a:r>
          </a:p>
          <a:p>
            <a:pPr marL="182880" indent="-182880" algn="ctr" fontAlgn="auto">
              <a:spcAft>
                <a:spcPts val="0"/>
              </a:spcAft>
              <a:buClr>
                <a:schemeClr val="accent1">
                  <a:lumMod val="75000"/>
                </a:schemeClr>
              </a:buClr>
              <a:defRPr/>
            </a:pPr>
            <a:r>
              <a:rPr lang="en-US" altLang="en-US" sz="2800" dirty="0">
                <a:solidFill>
                  <a:schemeClr val="tx1"/>
                </a:solidFill>
              </a:rPr>
              <a:t>DEATH SHAFT </a:t>
            </a:r>
          </a:p>
          <a:p>
            <a:pPr marL="182880" indent="-182880" fontAlgn="auto">
              <a:spcAft>
                <a:spcPts val="0"/>
              </a:spcAft>
              <a:buClr>
                <a:schemeClr val="accent1">
                  <a:lumMod val="75000"/>
                </a:schemeClr>
              </a:buClr>
              <a:buFont typeface="Wingdings" panose="05000000000000000000" pitchFamily="2" charset="2"/>
              <a:buNone/>
              <a:defRPr/>
            </a:pPr>
            <a:endParaRPr lang="en-US"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 Ageism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6547606"/>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a:t>BADLs</a:t>
            </a:r>
          </a:p>
        </p:txBody>
      </p:sp>
      <p:sp>
        <p:nvSpPr>
          <p:cNvPr id="4" name="Content Placeholder 3"/>
          <p:cNvSpPr>
            <a:spLocks noGrp="1"/>
          </p:cNvSpPr>
          <p:nvPr>
            <p:ph sz="half" idx="1"/>
          </p:nvPr>
        </p:nvSpPr>
        <p:spPr>
          <a:xfrm>
            <a:off x="777240" y="1998982"/>
            <a:ext cx="3703320" cy="3716866"/>
          </a:xfrm>
        </p:spPr>
        <p:txBody>
          <a:bodyPr>
            <a:normAutofit fontScale="85000" lnSpcReduction="20000"/>
          </a:bodyPr>
          <a:lstStyle/>
          <a:p>
            <a:pPr eaLnBrk="1" fontAlgn="auto" hangingPunct="1">
              <a:spcAft>
                <a:spcPts val="0"/>
              </a:spcAft>
              <a:buClr>
                <a:schemeClr val="accent1">
                  <a:lumMod val="75000"/>
                </a:schemeClr>
              </a:buClr>
              <a:buFont typeface="Wingdings" panose="05000000000000000000" pitchFamily="2" charset="2"/>
              <a:buChar char="§"/>
              <a:defRPr/>
            </a:pPr>
            <a:r>
              <a:rPr lang="en-US" altLang="en-US" sz="3000" b="1" dirty="0"/>
              <a:t>D</a:t>
            </a:r>
            <a:r>
              <a:rPr lang="en-US" altLang="en-US" sz="3000" dirty="0"/>
              <a:t>ressing</a:t>
            </a:r>
          </a:p>
          <a:p>
            <a:pPr eaLnBrk="1" fontAlgn="auto" hangingPunct="1">
              <a:spcAft>
                <a:spcPts val="0"/>
              </a:spcAft>
              <a:buClr>
                <a:schemeClr val="accent1">
                  <a:lumMod val="75000"/>
                </a:schemeClr>
              </a:buClr>
              <a:buFont typeface="Wingdings" panose="05000000000000000000" pitchFamily="2" charset="2"/>
              <a:buChar char="§"/>
              <a:defRPr/>
            </a:pPr>
            <a:r>
              <a:rPr lang="en-US" altLang="en-US" sz="3000" b="1" dirty="0"/>
              <a:t>E</a:t>
            </a:r>
            <a:r>
              <a:rPr lang="en-US" altLang="en-US" sz="3000" dirty="0"/>
              <a:t>ating</a:t>
            </a:r>
          </a:p>
          <a:p>
            <a:pPr eaLnBrk="1" fontAlgn="auto" hangingPunct="1">
              <a:spcAft>
                <a:spcPts val="0"/>
              </a:spcAft>
              <a:buClr>
                <a:schemeClr val="accent1">
                  <a:lumMod val="75000"/>
                </a:schemeClr>
              </a:buClr>
              <a:buFont typeface="Wingdings" panose="05000000000000000000" pitchFamily="2" charset="2"/>
              <a:buChar char="§"/>
              <a:defRPr/>
            </a:pPr>
            <a:r>
              <a:rPr lang="en-US" altLang="en-US" sz="3000" b="1" dirty="0"/>
              <a:t>A</a:t>
            </a:r>
            <a:r>
              <a:rPr lang="en-US" altLang="en-US" sz="3000" dirty="0"/>
              <a:t>mbulation  +  find out about </a:t>
            </a:r>
            <a:r>
              <a:rPr lang="en-US" altLang="en-US" sz="3000" b="1" dirty="0"/>
              <a:t>As</a:t>
            </a:r>
            <a:r>
              <a:rPr lang="en-US" altLang="en-US" sz="3000" dirty="0"/>
              <a:t>sistive devices </a:t>
            </a:r>
          </a:p>
          <a:p>
            <a:pPr eaLnBrk="1" fontAlgn="auto" hangingPunct="1">
              <a:spcAft>
                <a:spcPts val="0"/>
              </a:spcAft>
              <a:buClr>
                <a:schemeClr val="accent1">
                  <a:lumMod val="75000"/>
                </a:schemeClr>
              </a:buClr>
              <a:buFont typeface="Wingdings" panose="05000000000000000000" pitchFamily="2" charset="2"/>
              <a:buChar char="§"/>
              <a:defRPr/>
            </a:pPr>
            <a:r>
              <a:rPr lang="en-US" altLang="en-US" sz="3000" b="1" dirty="0"/>
              <a:t>T</a:t>
            </a:r>
            <a:r>
              <a:rPr lang="en-US" altLang="en-US" sz="3000" dirty="0"/>
              <a:t>oilet/ Transfer</a:t>
            </a:r>
          </a:p>
          <a:p>
            <a:pPr eaLnBrk="1" fontAlgn="auto" hangingPunct="1">
              <a:spcAft>
                <a:spcPts val="0"/>
              </a:spcAft>
              <a:buClr>
                <a:schemeClr val="accent1">
                  <a:lumMod val="75000"/>
                </a:schemeClr>
              </a:buClr>
              <a:buFont typeface="Wingdings" panose="05000000000000000000" pitchFamily="2" charset="2"/>
              <a:buChar char="§"/>
              <a:defRPr/>
            </a:pPr>
            <a:r>
              <a:rPr lang="en-US" altLang="en-US" sz="3000" b="1" dirty="0"/>
              <a:t>H</a:t>
            </a:r>
            <a:r>
              <a:rPr lang="en-US" altLang="en-US" sz="3000" dirty="0"/>
              <a:t>ygiene</a:t>
            </a:r>
          </a:p>
          <a:p>
            <a:pPr marL="0" indent="0" eaLnBrk="1" fontAlgn="auto" hangingPunct="1">
              <a:spcAft>
                <a:spcPts val="0"/>
              </a:spcAft>
              <a:buClr>
                <a:schemeClr val="accent1">
                  <a:lumMod val="75000"/>
                </a:schemeClr>
              </a:buClr>
              <a:buNone/>
              <a:defRPr/>
            </a:pPr>
            <a:r>
              <a:rPr lang="en-US" altLang="en-US" sz="2400" dirty="0"/>
              <a:t> </a:t>
            </a:r>
          </a:p>
          <a:p>
            <a:pPr marL="0" indent="0">
              <a:spcAft>
                <a:spcPts val="0"/>
              </a:spcAft>
              <a:buClr>
                <a:schemeClr val="accent1">
                  <a:lumMod val="75000"/>
                </a:schemeClr>
              </a:buClr>
              <a:buNone/>
              <a:defRPr/>
            </a:pPr>
            <a:endParaRPr lang="en-US" sz="2400" dirty="0"/>
          </a:p>
          <a:p>
            <a:pPr marL="0" indent="0" eaLnBrk="1" fontAlgn="auto" hangingPunct="1">
              <a:spcAft>
                <a:spcPts val="0"/>
              </a:spcAft>
              <a:buClr>
                <a:schemeClr val="accent1">
                  <a:lumMod val="75000"/>
                </a:schemeClr>
              </a:buClr>
              <a:buNone/>
              <a:defRPr/>
            </a:pPr>
            <a:endParaRPr lang="en-US" sz="2400" dirty="0"/>
          </a:p>
          <a:p>
            <a:pPr marL="0" indent="0" eaLnBrk="1" fontAlgn="auto" hangingPunct="1">
              <a:spcAft>
                <a:spcPts val="0"/>
              </a:spcAft>
              <a:buClr>
                <a:schemeClr val="accent1">
                  <a:lumMod val="75000"/>
                </a:schemeClr>
              </a:buClr>
              <a:buNone/>
              <a:defRPr/>
            </a:pPr>
            <a:endParaRPr lang="en-US" dirty="0"/>
          </a:p>
        </p:txBody>
      </p:sp>
      <p:sp>
        <p:nvSpPr>
          <p:cNvPr id="2" name="Content Placeholder 1"/>
          <p:cNvSpPr>
            <a:spLocks noGrp="1"/>
          </p:cNvSpPr>
          <p:nvPr>
            <p:ph sz="half" idx="2"/>
          </p:nvPr>
        </p:nvSpPr>
        <p:spPr>
          <a:xfrm>
            <a:off x="4594860" y="1845735"/>
            <a:ext cx="3947160" cy="4023359"/>
          </a:xfrm>
        </p:spPr>
        <p:txBody>
          <a:bodyPr>
            <a:normAutofit fontScale="85000" lnSpcReduction="20000"/>
          </a:bodyPr>
          <a:lstStyle/>
          <a:p>
            <a:pPr marL="0" indent="0">
              <a:buNone/>
            </a:pPr>
            <a:r>
              <a:rPr lang="en-US" sz="2600" dirty="0"/>
              <a:t>To help the patients it is important to know for each  functions if they are </a:t>
            </a:r>
          </a:p>
          <a:p>
            <a:pPr>
              <a:buFont typeface="Wingdings" panose="05000000000000000000" pitchFamily="2" charset="2"/>
              <a:buChar char="§"/>
            </a:pPr>
            <a:r>
              <a:rPr lang="en-US" sz="3000" dirty="0"/>
              <a:t>Independent                                                                               </a:t>
            </a:r>
          </a:p>
          <a:p>
            <a:pPr>
              <a:buFont typeface="Wingdings" panose="05000000000000000000" pitchFamily="2" charset="2"/>
              <a:buChar char="§"/>
            </a:pPr>
            <a:r>
              <a:rPr lang="en-US" sz="3000" dirty="0"/>
              <a:t>Needs supervision                        </a:t>
            </a:r>
          </a:p>
          <a:p>
            <a:pPr>
              <a:buFont typeface="Wingdings" panose="05000000000000000000" pitchFamily="2" charset="2"/>
              <a:buChar char="§"/>
            </a:pPr>
            <a:r>
              <a:rPr lang="en-US" sz="3000" dirty="0"/>
              <a:t>Needs assistance </a:t>
            </a:r>
          </a:p>
          <a:p>
            <a:pPr>
              <a:buFont typeface="Wingdings" panose="05000000000000000000" pitchFamily="2" charset="2"/>
              <a:buChar char="§"/>
            </a:pPr>
            <a:r>
              <a:rPr lang="en-US" sz="3000" dirty="0"/>
              <a:t> Dependent </a:t>
            </a:r>
          </a:p>
          <a:p>
            <a:pPr>
              <a:buFont typeface="Wingdings" panose="05000000000000000000" pitchFamily="2" charset="2"/>
              <a:buChar char="§"/>
            </a:pPr>
            <a:r>
              <a:rPr lang="en-US" sz="3000" dirty="0"/>
              <a:t>Why they need  help</a:t>
            </a:r>
          </a:p>
          <a:p>
            <a:pPr>
              <a:buFont typeface="Wingdings" panose="05000000000000000000" pitchFamily="2" charset="2"/>
              <a:buChar char="§"/>
            </a:pPr>
            <a:r>
              <a:rPr lang="en-US" sz="3000" dirty="0"/>
              <a:t>Who is helping them  and  how often they receive help </a:t>
            </a:r>
          </a:p>
          <a:p>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 y="1447799"/>
            <a:ext cx="2552700" cy="1432559"/>
          </a:xfrm>
        </p:spPr>
        <p:txBody>
          <a:bodyPr/>
          <a:lstStyle/>
          <a:p>
            <a:r>
              <a:rPr lang="en-US" dirty="0"/>
              <a:t>Katz - ADL</a:t>
            </a:r>
          </a:p>
        </p:txBody>
      </p:sp>
      <p:pic>
        <p:nvPicPr>
          <p:cNvPr id="8" name="Content Placeholder 7"/>
          <p:cNvPicPr>
            <a:picLocks noGrp="1" noChangeAspect="1"/>
          </p:cNvPicPr>
          <p:nvPr>
            <p:ph idx="1"/>
          </p:nvPr>
        </p:nvPicPr>
        <p:blipFill>
          <a:blip r:embed="rId2"/>
          <a:stretch>
            <a:fillRect/>
          </a:stretch>
        </p:blipFill>
        <p:spPr>
          <a:xfrm>
            <a:off x="3200400" y="512479"/>
            <a:ext cx="5863361" cy="6040721"/>
          </a:xfrm>
          <a:prstGeom prst="rect">
            <a:avLst/>
          </a:prstGeom>
        </p:spPr>
      </p:pic>
      <p:sp>
        <p:nvSpPr>
          <p:cNvPr id="7" name="Text Placeholder 6"/>
          <p:cNvSpPr>
            <a:spLocks noGrp="1"/>
          </p:cNvSpPr>
          <p:nvPr>
            <p:ph type="body" sz="half" idx="2"/>
          </p:nvPr>
        </p:nvSpPr>
        <p:spPr>
          <a:xfrm>
            <a:off x="342900" y="3048000"/>
            <a:ext cx="2552700" cy="3379124"/>
          </a:xfrm>
        </p:spPr>
        <p:txBody>
          <a:bodyPr>
            <a:normAutofit fontScale="62500" lnSpcReduction="20000"/>
          </a:bodyPr>
          <a:lstStyle/>
          <a:p>
            <a:r>
              <a:rPr lang="en-US" sz="2600" dirty="0"/>
              <a:t>Can be used to assess basic activities of daily living.</a:t>
            </a:r>
          </a:p>
          <a:p>
            <a:r>
              <a:rPr lang="en-US" sz="2600" dirty="0"/>
              <a:t>In this tool mobility is only assessed by transfers </a:t>
            </a:r>
          </a:p>
          <a:p>
            <a:endParaRPr lang="en-US" dirty="0"/>
          </a:p>
          <a:p>
            <a:endParaRPr lang="en-US" dirty="0"/>
          </a:p>
          <a:p>
            <a:endParaRPr lang="en-US" dirty="0"/>
          </a:p>
          <a:p>
            <a:endParaRPr lang="en-US" dirty="0"/>
          </a:p>
          <a:p>
            <a:endParaRPr lang="en-US" dirty="0"/>
          </a:p>
          <a:p>
            <a:endParaRPr lang="en-US" dirty="0"/>
          </a:p>
          <a:p>
            <a:endParaRPr lang="en-US" dirty="0"/>
          </a:p>
          <a:p>
            <a:r>
              <a:rPr lang="en-US" dirty="0"/>
              <a:t>https://www.alz.org/careplanning/downloads/katz-adl.pdf</a:t>
            </a:r>
          </a:p>
        </p:txBody>
      </p:sp>
    </p:spTree>
    <p:extLst>
      <p:ext uri="{BB962C8B-B14F-4D97-AF65-F5344CB8AC3E}">
        <p14:creationId xmlns:p14="http://schemas.microsoft.com/office/powerpoint/2010/main" val="3311033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fontAlgn="auto" hangingPunct="1">
              <a:spcAft>
                <a:spcPts val="0"/>
              </a:spcAft>
              <a:defRPr/>
            </a:pPr>
            <a:r>
              <a:rPr lang="en-US" altLang="en-US" sz="4000" dirty="0">
                <a:ea typeface="+mj-ea"/>
              </a:rPr>
              <a:t>IADL</a:t>
            </a:r>
            <a:endParaRPr lang="en-US" altLang="en-US" sz="3500" dirty="0">
              <a:ea typeface="+mj-ea"/>
            </a:endParaRPr>
          </a:p>
        </p:txBody>
      </p:sp>
      <p:sp>
        <p:nvSpPr>
          <p:cNvPr id="3" name="Content Placeholder 2"/>
          <p:cNvSpPr>
            <a:spLocks noGrp="1"/>
          </p:cNvSpPr>
          <p:nvPr>
            <p:ph idx="1"/>
          </p:nvPr>
        </p:nvSpPr>
        <p:spPr/>
        <p:txBody>
          <a:bodyPr>
            <a:normAutofit fontScale="92500" lnSpcReduction="10000"/>
          </a:bodyPr>
          <a:lstStyle/>
          <a:p>
            <a:pPr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sz="2700" b="1" dirty="0"/>
              <a:t>S</a:t>
            </a:r>
            <a:r>
              <a:rPr lang="en-US" altLang="en-US" sz="2700" dirty="0"/>
              <a:t>hopping</a:t>
            </a:r>
          </a:p>
          <a:p>
            <a:pPr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sz="2700" b="1" dirty="0"/>
              <a:t>H</a:t>
            </a:r>
            <a:r>
              <a:rPr lang="en-US" altLang="en-US" sz="2700" dirty="0"/>
              <a:t>ousekeeping</a:t>
            </a:r>
          </a:p>
          <a:p>
            <a:pPr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sz="2700" b="1" dirty="0"/>
              <a:t>A</a:t>
            </a:r>
            <a:r>
              <a:rPr lang="en-US" altLang="en-US" sz="2700" dirty="0"/>
              <a:t>ccounting</a:t>
            </a:r>
          </a:p>
          <a:p>
            <a:pPr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sz="2700" b="1" dirty="0"/>
              <a:t>F</a:t>
            </a:r>
            <a:r>
              <a:rPr lang="en-US" altLang="en-US" sz="2700" dirty="0"/>
              <a:t>ood preparation</a:t>
            </a:r>
          </a:p>
          <a:p>
            <a:pPr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sz="2700" b="1" dirty="0"/>
              <a:t>T</a:t>
            </a:r>
            <a:r>
              <a:rPr lang="en-US" altLang="en-US" sz="2700" dirty="0"/>
              <a:t>elephone /Technology/ Transportation</a:t>
            </a:r>
          </a:p>
          <a:p>
            <a:pPr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sz="2700" dirty="0"/>
              <a:t>Get to know the current support system and ask them how they manage.</a:t>
            </a:r>
          </a:p>
          <a:p>
            <a:pPr eaLnBrk="1" fontAlgn="auto" hangingPunct="1">
              <a:lnSpc>
                <a:spcPct val="80000"/>
              </a:lnSpc>
              <a:spcAft>
                <a:spcPts val="0"/>
              </a:spcAft>
              <a:buClr>
                <a:schemeClr val="accent1">
                  <a:lumMod val="75000"/>
                </a:schemeClr>
              </a:buClr>
              <a:buFont typeface="Wingdings" panose="05000000000000000000" pitchFamily="2" charset="2"/>
              <a:buChar char="§"/>
              <a:defRPr/>
            </a:pPr>
            <a:r>
              <a:rPr lang="en-US" altLang="en-US" sz="2700" dirty="0"/>
              <a:t>If they cannot do something, ask  why  e.g.  Banking done by the family because of poor memory vs. unable to  walk to the bank secondary to severe arthritis and pain Vs unable to sign the check because of the tremors</a:t>
            </a:r>
            <a:endParaRPr lang="en-US" altLang="en-US"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76500" cy="2286000"/>
          </a:xfrm>
        </p:spPr>
        <p:txBody>
          <a:bodyPr/>
          <a:lstStyle/>
          <a:p>
            <a:r>
              <a:rPr lang="en-US" dirty="0"/>
              <a:t>Lawton –Brody  IADL scale</a:t>
            </a:r>
          </a:p>
        </p:txBody>
      </p:sp>
      <p:pic>
        <p:nvPicPr>
          <p:cNvPr id="5" name="Content Placeholder 4"/>
          <p:cNvPicPr>
            <a:picLocks noGrp="1" noChangeAspect="1"/>
          </p:cNvPicPr>
          <p:nvPr>
            <p:ph idx="1"/>
          </p:nvPr>
        </p:nvPicPr>
        <p:blipFill>
          <a:blip r:embed="rId2"/>
          <a:stretch>
            <a:fillRect/>
          </a:stretch>
        </p:blipFill>
        <p:spPr>
          <a:xfrm>
            <a:off x="3352800" y="320641"/>
            <a:ext cx="5333999" cy="6207671"/>
          </a:xfrm>
          <a:prstGeom prst="rect">
            <a:avLst/>
          </a:prstGeom>
        </p:spPr>
      </p:pic>
      <p:sp>
        <p:nvSpPr>
          <p:cNvPr id="4" name="Text Placeholder 3"/>
          <p:cNvSpPr>
            <a:spLocks noGrp="1"/>
          </p:cNvSpPr>
          <p:nvPr>
            <p:ph type="body" sz="half" idx="2"/>
          </p:nvPr>
        </p:nvSpPr>
        <p:spPr>
          <a:xfrm>
            <a:off x="342900" y="2926080"/>
            <a:ext cx="2628900" cy="3063558"/>
          </a:xfrm>
        </p:spPr>
        <p:txBody>
          <a:bodyPr>
            <a:normAutofit/>
          </a:bodyPr>
          <a:lstStyle/>
          <a:p>
            <a:endParaRPr lang="en-US" dirty="0"/>
          </a:p>
          <a:p>
            <a:r>
              <a:rPr lang="en-US" sz="2000" dirty="0"/>
              <a:t>Can be used to assess IADLs </a:t>
            </a:r>
          </a:p>
          <a:p>
            <a:endParaRPr lang="en-US" dirty="0"/>
          </a:p>
          <a:p>
            <a:endParaRPr lang="en-US" dirty="0"/>
          </a:p>
          <a:p>
            <a:endParaRPr lang="en-US" dirty="0"/>
          </a:p>
          <a:p>
            <a:endParaRPr lang="en-US" dirty="0"/>
          </a:p>
          <a:p>
            <a:r>
              <a:rPr lang="en-US" sz="1100" dirty="0"/>
              <a:t>https://www.alz.org/media/documents/lawton-brody-activities-daily-living-scale.pdf</a:t>
            </a:r>
          </a:p>
        </p:txBody>
      </p:sp>
    </p:spTree>
    <p:extLst>
      <p:ext uri="{BB962C8B-B14F-4D97-AF65-F5344CB8AC3E}">
        <p14:creationId xmlns:p14="http://schemas.microsoft.com/office/powerpoint/2010/main" val="1302746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Assistive  Devices  and Safety Modifications </a:t>
            </a:r>
          </a:p>
        </p:txBody>
      </p:sp>
      <p:sp>
        <p:nvSpPr>
          <p:cNvPr id="6" name="Content Placeholder 5"/>
          <p:cNvSpPr>
            <a:spLocks noGrp="1"/>
          </p:cNvSpPr>
          <p:nvPr>
            <p:ph idx="1"/>
          </p:nvPr>
        </p:nvSpPr>
        <p:spPr>
          <a:xfrm>
            <a:off x="822959" y="1845734"/>
            <a:ext cx="7543801" cy="4402666"/>
          </a:xfrm>
        </p:spPr>
        <p:txBody>
          <a:bodyPr>
            <a:normAutofit/>
          </a:bodyPr>
          <a:lstStyle/>
          <a:p>
            <a:pPr>
              <a:buFont typeface="Wingdings" panose="05000000000000000000" pitchFamily="2" charset="2"/>
              <a:buChar char="§"/>
            </a:pPr>
            <a:r>
              <a:rPr lang="en-US" dirty="0"/>
              <a:t>In people with functional impairments, ask if they use any assistive devices ,  and circumstances they are used</a:t>
            </a:r>
          </a:p>
          <a:p>
            <a:pPr>
              <a:buFont typeface="Wingdings" panose="05000000000000000000" pitchFamily="2" charset="2"/>
              <a:buChar char="§"/>
            </a:pPr>
            <a:r>
              <a:rPr lang="en-US" dirty="0"/>
              <a:t>Ambulatory aids: Cane, walker, wheel chair, mobility scooters </a:t>
            </a:r>
          </a:p>
          <a:p>
            <a:pPr>
              <a:buFont typeface="Wingdings" panose="05000000000000000000" pitchFamily="2" charset="2"/>
              <a:buChar char="§"/>
            </a:pPr>
            <a:r>
              <a:rPr lang="en-US" dirty="0"/>
              <a:t>Transfer devices :  grab bars and poles, pivot aids, transfer boards, lifts , assistive straps </a:t>
            </a:r>
          </a:p>
          <a:p>
            <a:pPr>
              <a:buFont typeface="Wingdings" panose="05000000000000000000" pitchFamily="2" charset="2"/>
              <a:buChar char="§"/>
            </a:pPr>
            <a:r>
              <a:rPr lang="en-US" dirty="0"/>
              <a:t>Stairs : side rail, stair lift, ramps </a:t>
            </a:r>
          </a:p>
          <a:p>
            <a:pPr>
              <a:buFont typeface="Wingdings" panose="05000000000000000000" pitchFamily="2" charset="2"/>
              <a:buChar char="§"/>
            </a:pPr>
            <a:r>
              <a:rPr lang="en-US" dirty="0"/>
              <a:t>Bathroom equipment's: rails,  bath seat, hand held shower , transfer bench , raised toilet seat </a:t>
            </a:r>
          </a:p>
          <a:p>
            <a:pPr>
              <a:buFont typeface="Wingdings" panose="05000000000000000000" pitchFamily="2" charset="2"/>
              <a:buChar char="§"/>
            </a:pPr>
            <a:r>
              <a:rPr lang="en-US" dirty="0"/>
              <a:t>Dressing aids:  Reacher, shoe horn, dressing stick</a:t>
            </a:r>
          </a:p>
          <a:p>
            <a:pPr>
              <a:buFont typeface="Wingdings" panose="05000000000000000000" pitchFamily="2" charset="2"/>
              <a:buChar char="§"/>
            </a:pPr>
            <a:r>
              <a:rPr lang="en-US" dirty="0"/>
              <a:t>Falls  detection devices ( In patients with poor balance or falls)</a:t>
            </a:r>
          </a:p>
          <a:p>
            <a:pPr>
              <a:buFont typeface="Wingdings" panose="05000000000000000000" pitchFamily="2" charset="2"/>
              <a:buChar char="§"/>
            </a:pPr>
            <a:r>
              <a:rPr lang="en-US" dirty="0"/>
              <a:t>Wandering bracelet ( In patients with dementia)</a:t>
            </a:r>
          </a:p>
          <a:p>
            <a:endParaRPr lang="en-US" dirty="0"/>
          </a:p>
        </p:txBody>
      </p:sp>
    </p:spTree>
    <p:extLst>
      <p:ext uri="{BB962C8B-B14F-4D97-AF65-F5344CB8AC3E}">
        <p14:creationId xmlns:p14="http://schemas.microsoft.com/office/powerpoint/2010/main" val="742368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Concerns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 </a:t>
            </a:r>
            <a:r>
              <a:rPr lang="en-US" sz="2400" dirty="0"/>
              <a:t>Potential fall hazards</a:t>
            </a:r>
          </a:p>
          <a:p>
            <a:pPr lvl="1">
              <a:buFont typeface="Wingdings" pitchFamily="2" charset="2"/>
              <a:buChar char="Ø"/>
            </a:pPr>
            <a:r>
              <a:rPr lang="en-US" sz="2000" dirty="0"/>
              <a:t> E.g. loose rugs , wires and other tripping hazards ,clutter, lighting </a:t>
            </a:r>
          </a:p>
          <a:p>
            <a:pPr>
              <a:buFont typeface="Wingdings" panose="05000000000000000000" pitchFamily="2" charset="2"/>
              <a:buChar char="§"/>
            </a:pPr>
            <a:r>
              <a:rPr lang="en-US" sz="2400" dirty="0"/>
              <a:t>Fire hazards</a:t>
            </a:r>
          </a:p>
          <a:p>
            <a:pPr>
              <a:buFont typeface="Wingdings" panose="05000000000000000000" pitchFamily="2" charset="2"/>
              <a:buChar char="§"/>
            </a:pPr>
            <a:r>
              <a:rPr lang="en-US" sz="2400" dirty="0"/>
              <a:t> More important in the setting of cognitive impairment </a:t>
            </a:r>
          </a:p>
          <a:p>
            <a:pPr lvl="1">
              <a:buFont typeface="Wingdings" pitchFamily="2" charset="2"/>
              <a:buChar char="Ø"/>
            </a:pPr>
            <a:r>
              <a:rPr lang="en-US" sz="2000" dirty="0"/>
              <a:t> e.g.  Leaving the stove on, burning pots while cooking , using candles or oil lamp for praying, smoking</a:t>
            </a:r>
          </a:p>
          <a:p>
            <a:pPr>
              <a:buFont typeface="Wingdings" panose="05000000000000000000" pitchFamily="2" charset="2"/>
              <a:buChar char="§"/>
            </a:pPr>
            <a:r>
              <a:rPr lang="en-US" sz="2400" dirty="0"/>
              <a:t>Flooding </a:t>
            </a:r>
          </a:p>
          <a:p>
            <a:pPr lvl="1">
              <a:buFont typeface="Wingdings" pitchFamily="2" charset="2"/>
              <a:buChar char="Ø"/>
            </a:pPr>
            <a:r>
              <a:rPr lang="en-US" sz="2000" dirty="0"/>
              <a:t> E.g. forgetting to turn the tap off </a:t>
            </a:r>
          </a:p>
          <a:p>
            <a:pPr>
              <a:buFont typeface="Wingdings" panose="05000000000000000000" pitchFamily="2" charset="2"/>
              <a:buChar char="§"/>
            </a:pPr>
            <a:r>
              <a:rPr lang="en-US" sz="2400" dirty="0"/>
              <a:t>Bug infestation </a:t>
            </a:r>
          </a:p>
          <a:p>
            <a:endParaRPr lang="en-US" dirty="0"/>
          </a:p>
          <a:p>
            <a:endParaRPr lang="en-US" dirty="0"/>
          </a:p>
          <a:p>
            <a:endParaRPr lang="en-US" dirty="0"/>
          </a:p>
        </p:txBody>
      </p:sp>
    </p:spTree>
    <p:extLst>
      <p:ext uri="{BB962C8B-B14F-4D97-AF65-F5344CB8AC3E}">
        <p14:creationId xmlns:p14="http://schemas.microsoft.com/office/powerpoint/2010/main" val="2813708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Geriatric System  Review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8343964"/>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084" name="TextBox 4"/>
          <p:cNvSpPr txBox="1">
            <a:spLocks noChangeArrowheads="1"/>
          </p:cNvSpPr>
          <p:nvPr/>
        </p:nvSpPr>
        <p:spPr bwMode="auto">
          <a:xfrm>
            <a:off x="2209800" y="6400800"/>
            <a:ext cx="5133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Get more details if any of the above are positive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fontAlgn="auto" hangingPunct="1">
              <a:spcAft>
                <a:spcPts val="0"/>
              </a:spcAft>
              <a:defRPr/>
            </a:pPr>
            <a:r>
              <a:rPr lang="en-US" altLang="en-US" dirty="0">
                <a:ea typeface="+mj-ea"/>
              </a:rPr>
              <a:t>Value history</a:t>
            </a:r>
          </a:p>
        </p:txBody>
      </p:sp>
      <p:sp>
        <p:nvSpPr>
          <p:cNvPr id="37891" name="Content Placeholder 2"/>
          <p:cNvSpPr>
            <a:spLocks noGrp="1"/>
          </p:cNvSpPr>
          <p:nvPr>
            <p:ph idx="1"/>
          </p:nvPr>
        </p:nvSpPr>
        <p:spPr/>
        <p:txBody>
          <a:bodyPr>
            <a:normAutofit lnSpcReduction="10000"/>
          </a:bodyPr>
          <a:lstStyle/>
          <a:p>
            <a:pPr marL="0" indent="0" eaLnBrk="1" fontAlgn="auto" hangingPunct="1">
              <a:buNone/>
              <a:defRPr/>
            </a:pPr>
            <a:r>
              <a:rPr lang="en-US" altLang="en-US" sz="2400" dirty="0"/>
              <a:t>In ambulatory settings value history can be obtained over several follow up  visits, however  in acute care settings when patients are acutely ill  value history  is important and  treatment decisions will be based on patients values and preferences. </a:t>
            </a:r>
          </a:p>
          <a:p>
            <a:pPr marL="0" indent="0" eaLnBrk="1" fontAlgn="auto" hangingPunct="1">
              <a:buNone/>
              <a:defRPr/>
            </a:pPr>
            <a:r>
              <a:rPr lang="en-US" altLang="en-US" sz="2400" dirty="0"/>
              <a:t>Discuss</a:t>
            </a:r>
          </a:p>
          <a:p>
            <a:pPr lvl="1" indent="-306000" fontAlgn="auto">
              <a:buFont typeface="Wingdings" panose="05000000000000000000" pitchFamily="2" charset="2"/>
              <a:buChar char="§"/>
              <a:defRPr/>
            </a:pPr>
            <a:r>
              <a:rPr lang="en-US" altLang="en-US" sz="2400" dirty="0"/>
              <a:t>What matters most to the patient</a:t>
            </a:r>
          </a:p>
          <a:p>
            <a:pPr lvl="1" indent="-306000" fontAlgn="auto">
              <a:buFont typeface="Wingdings" panose="05000000000000000000" pitchFamily="2" charset="2"/>
              <a:buChar char="§"/>
              <a:defRPr/>
            </a:pPr>
            <a:r>
              <a:rPr lang="en-US" altLang="en-US" sz="2400" dirty="0"/>
              <a:t>Goals of care</a:t>
            </a:r>
          </a:p>
          <a:p>
            <a:pPr lvl="1" indent="-306000" fontAlgn="auto">
              <a:buFont typeface="Wingdings" panose="05000000000000000000" pitchFamily="2" charset="2"/>
              <a:buChar char="§"/>
              <a:defRPr/>
            </a:pPr>
            <a:r>
              <a:rPr lang="en-US" altLang="en-US" sz="2400" dirty="0"/>
              <a:t>Preferences for care </a:t>
            </a:r>
          </a:p>
          <a:p>
            <a:pPr lvl="1" indent="-306000" fontAlgn="auto">
              <a:buFont typeface="Wingdings" panose="05000000000000000000" pitchFamily="2" charset="2"/>
              <a:buChar char="§"/>
              <a:defRPr/>
            </a:pPr>
            <a:r>
              <a:rPr lang="en-US" altLang="en-US" sz="2400" dirty="0"/>
              <a:t>Advance directives  e.g. full code , DNR</a:t>
            </a:r>
          </a:p>
          <a:p>
            <a:pPr lvl="1" indent="-306000" fontAlgn="auto">
              <a:buFont typeface="Wingdings" panose="05000000000000000000" pitchFamily="2" charset="2"/>
              <a:buChar char="§"/>
              <a:defRPr/>
            </a:pPr>
            <a:r>
              <a:rPr lang="en-US" altLang="en-US" sz="2400" dirty="0"/>
              <a:t>Quality of live Vs life prolongation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0"/>
            <a:ext cx="1828800" cy="929641"/>
          </a:xfrm>
        </p:spPr>
        <p:txBody>
          <a:bodyPr>
            <a:normAutofit/>
          </a:bodyPr>
          <a:lstStyle/>
          <a:p>
            <a:pPr eaLnBrk="1" fontAlgn="auto" hangingPunct="1">
              <a:spcAft>
                <a:spcPts val="0"/>
              </a:spcAft>
              <a:defRPr/>
            </a:pPr>
            <a:r>
              <a:rPr lang="en-US" altLang="en-US" sz="4000" b="1" dirty="0">
                <a:ea typeface="+mj-ea"/>
              </a:rPr>
              <a:t>5 M</a:t>
            </a:r>
          </a:p>
        </p:txBody>
      </p:sp>
      <p:pic>
        <p:nvPicPr>
          <p:cNvPr id="6" name="Picture 2" descr="https://thecanadiangeriatricssociety.wildapricot.org/resources/Pictures/geriatric%205m%20pic.png">
            <a:extLst>
              <a:ext uri="{FF2B5EF4-FFF2-40B4-BE49-F238E27FC236}">
                <a16:creationId xmlns:a16="http://schemas.microsoft.com/office/drawing/2014/main" xmlns="" id="{50B17D97-A3BE-2241-B451-D656BDA6B7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60750" y="862253"/>
            <a:ext cx="5008563" cy="49969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t>References </a:t>
            </a:r>
          </a:p>
        </p:txBody>
      </p:sp>
      <p:sp>
        <p:nvSpPr>
          <p:cNvPr id="6" name="Content Placeholder 5"/>
          <p:cNvSpPr>
            <a:spLocks noGrp="1"/>
          </p:cNvSpPr>
          <p:nvPr>
            <p:ph idx="1"/>
          </p:nvPr>
        </p:nvSpPr>
        <p:spPr/>
        <p:txBody>
          <a:bodyPr>
            <a:normAutofit fontScale="92500" lnSpcReduction="20000"/>
          </a:bodyPr>
          <a:lstStyle/>
          <a:p>
            <a:pPr>
              <a:buFont typeface="Wingdings" panose="05000000000000000000" pitchFamily="2" charset="2"/>
              <a:buChar char="§"/>
            </a:pPr>
            <a:r>
              <a:rPr lang="en-US" u="sng" dirty="0">
                <a:hlinkClick r:id="rId2"/>
              </a:rPr>
              <a:t>https://www.merckmanuals.com/en-ca/professional/geriatrics/approach-to-the-geriatric-patient/evaluation-of-the-older-adult</a:t>
            </a:r>
          </a:p>
          <a:p>
            <a:pPr>
              <a:buFont typeface="Wingdings" panose="05000000000000000000" pitchFamily="2" charset="2"/>
              <a:buChar char="§"/>
            </a:pPr>
            <a:r>
              <a:rPr lang="en-US" u="sng" dirty="0">
                <a:hlinkClick r:id="rId2"/>
              </a:rPr>
              <a:t>Bickley, Lynn S. (2003). Bates' guide to physical examination and history taking. Philadelphia :Lippincott Williams &amp; Wilkins,</a:t>
            </a:r>
          </a:p>
          <a:p>
            <a:pPr>
              <a:buFont typeface="Wingdings" panose="05000000000000000000" pitchFamily="2" charset="2"/>
              <a:buChar char="§"/>
            </a:pPr>
            <a:r>
              <a:rPr lang="en-US" u="sng" dirty="0">
                <a:hlinkClick r:id="rId2"/>
              </a:rPr>
              <a:t> Tatum Iii PE, Talebreza S, Ross JS. Geriatric Assessment: An Office-Based Approach. Am Fam Physician. 2018 Jun 15;97(12):776-784. PMID: 30216018.</a:t>
            </a:r>
          </a:p>
          <a:p>
            <a:pPr>
              <a:buFont typeface="Wingdings" panose="05000000000000000000" pitchFamily="2" charset="2"/>
              <a:buChar char="§"/>
            </a:pPr>
            <a:r>
              <a:rPr lang="en-US" u="sng" dirty="0">
                <a:hlinkClick r:id="rId2"/>
              </a:rPr>
              <a:t>Nathaniel </a:t>
            </a:r>
            <a:r>
              <a:rPr lang="en-US" u="sng" dirty="0">
                <a:effectLst/>
                <a:hlinkClick r:id="rId2"/>
              </a:rPr>
              <a:t>P, </a:t>
            </a:r>
            <a:r>
              <a:rPr lang="en-US" dirty="0">
                <a:effectLst/>
              </a:rPr>
              <a:t> </a:t>
            </a:r>
            <a:r>
              <a:rPr lang="en-US" u="sng" dirty="0">
                <a:effectLst/>
              </a:rPr>
              <a:t>Joshua Khalili .</a:t>
            </a:r>
            <a:r>
              <a:rPr lang="en-US" b="1" dirty="0">
                <a:effectLst/>
              </a:rPr>
              <a:t>The Importance of Obtaining Sexual History in Older Adults.A Teachable Moment.</a:t>
            </a:r>
            <a:r>
              <a:rPr lang="en-CA" dirty="0">
                <a:effectLst/>
              </a:rPr>
              <a:t>JAMA Intern Med.  Published online October 7, 2019.doi:10.1001/jamainternmed.2019.4480 </a:t>
            </a:r>
            <a:endParaRPr lang="en-US" dirty="0">
              <a:effectLst/>
            </a:endParaRPr>
          </a:p>
          <a:p>
            <a:pPr>
              <a:buFont typeface="Wingdings" panose="05000000000000000000" pitchFamily="2" charset="2"/>
              <a:buChar char="§"/>
              <a:defRPr/>
            </a:pPr>
            <a:r>
              <a:rPr lang="en-US" dirty="0"/>
              <a:t>Omole F, Fresh EM, Sow C, Lin J, Taiwo B, Nichols M. How to discuss sex with elderly patients. J Fam Pract. 2014;63(4):E1-E4.</a:t>
            </a:r>
          </a:p>
          <a:p>
            <a:pPr>
              <a:buFont typeface="Wingdings" panose="05000000000000000000" pitchFamily="2" charset="2"/>
              <a:buChar char="§"/>
              <a:defRPr/>
            </a:pPr>
            <a:r>
              <a:rPr lang="en-US" dirty="0"/>
              <a:t>John E. Morley, Anorexia and Weight Loss in Older Persons, The Journals of Gerontology: Series A, Volume 58, Issue 2, February 2003, Pages M131–M137, https://doi.org/10.1093/gerona/58.2.M131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fontAlgn="auto" hangingPunct="1">
              <a:spcAft>
                <a:spcPts val="0"/>
              </a:spcAft>
              <a:defRPr/>
            </a:pPr>
            <a:r>
              <a:rPr lang="en-US" altLang="en-US" dirty="0">
                <a:ea typeface="+mj-ea"/>
              </a:rPr>
              <a:t>Treat with  Respect</a:t>
            </a:r>
          </a:p>
        </p:txBody>
      </p:sp>
      <p:sp>
        <p:nvSpPr>
          <p:cNvPr id="12291" name="Content Placeholder 2"/>
          <p:cNvSpPr>
            <a:spLocks noGrp="1"/>
          </p:cNvSpPr>
          <p:nvPr>
            <p:ph idx="1"/>
          </p:nvPr>
        </p:nvSpPr>
        <p:spPr/>
        <p:txBody>
          <a:bodyPr>
            <a:normAutofit lnSpcReduction="10000"/>
          </a:bodyPr>
          <a:lstStyle/>
          <a:p>
            <a:pPr marL="379800" indent="-457200" eaLnBrk="1" fontAlgn="auto" hangingPunct="1">
              <a:buFont typeface="Wingdings" panose="05000000000000000000" pitchFamily="2" charset="2"/>
              <a:buChar char="§"/>
              <a:defRPr/>
            </a:pPr>
            <a:r>
              <a:rPr lang="en-US" altLang="en-US" sz="2800" dirty="0"/>
              <a:t>Dear, Darling, Sweetie, Cutie  and Honey are not appropriate</a:t>
            </a:r>
          </a:p>
          <a:p>
            <a:pPr marL="379800" indent="-457200" eaLnBrk="1" fontAlgn="auto" hangingPunct="1">
              <a:buFont typeface="Wingdings" panose="05000000000000000000" pitchFamily="2" charset="2"/>
              <a:buChar char="§"/>
              <a:defRPr/>
            </a:pPr>
            <a:r>
              <a:rPr lang="en-US" altLang="en-US" sz="2800" dirty="0"/>
              <a:t>Always use Mr. / Mrs., use last name or ask them how they would like to be addressed </a:t>
            </a:r>
          </a:p>
          <a:p>
            <a:pPr marL="379800" indent="-457200" eaLnBrk="1" fontAlgn="auto" hangingPunct="1">
              <a:buFont typeface="Wingdings" panose="05000000000000000000" pitchFamily="2" charset="2"/>
              <a:buChar char="§"/>
              <a:defRPr/>
            </a:pPr>
            <a:r>
              <a:rPr lang="en-US" altLang="en-US" sz="2800" dirty="0"/>
              <a:t>Show respect</a:t>
            </a:r>
          </a:p>
          <a:p>
            <a:pPr marL="379800" indent="-457200" eaLnBrk="1" fontAlgn="auto" hangingPunct="1">
              <a:buFont typeface="Wingdings" panose="05000000000000000000" pitchFamily="2" charset="2"/>
              <a:buChar char="§"/>
              <a:defRPr/>
            </a:pPr>
            <a:r>
              <a:rPr lang="en-US" altLang="en-US" sz="2800" dirty="0"/>
              <a:t>Convey patience </a:t>
            </a:r>
          </a:p>
          <a:p>
            <a:pPr marL="379800" indent="-457200" eaLnBrk="1" fontAlgn="auto" hangingPunct="1">
              <a:buFont typeface="Wingdings" panose="05000000000000000000" pitchFamily="2" charset="2"/>
              <a:buChar char="§"/>
              <a:defRPr/>
            </a:pPr>
            <a:r>
              <a:rPr lang="en-US" altLang="en-US" sz="2800" dirty="0"/>
              <a:t>Show  cultural awareness</a:t>
            </a:r>
          </a:p>
          <a:p>
            <a:pPr indent="-306000" eaLnBrk="1" fontAlgn="auto" hangingPunct="1">
              <a:buFont typeface="Wingdings" panose="05000000000000000000" pitchFamily="2" charset="2"/>
              <a:buNone/>
              <a:defRPr/>
            </a:pPr>
            <a:r>
              <a:rPr lang="en-US" altLang="en-US" sz="2800" dirty="0"/>
              <a:t>	</a:t>
            </a:r>
          </a:p>
        </p:txBody>
      </p:sp>
      <p:sp>
        <p:nvSpPr>
          <p:cNvPr id="2" name="Flowchart: Punched Tape 1"/>
          <p:cNvSpPr/>
          <p:nvPr/>
        </p:nvSpPr>
        <p:spPr>
          <a:xfrm>
            <a:off x="5410200" y="3429000"/>
            <a:ext cx="2910841" cy="2765424"/>
          </a:xfrm>
          <a:prstGeom prst="flowChartPunchedTap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r>
              <a:rPr lang="en-US" sz="2000" dirty="0"/>
              <a:t>All of a sudden I have lost my identity, they do not want to call me Mrs. Thomas anymore, they call me  honey or sweetie”</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Remember Who the Patient is</a:t>
            </a:r>
          </a:p>
        </p:txBody>
      </p:sp>
      <p:sp>
        <p:nvSpPr>
          <p:cNvPr id="11267" name="Rectangle 3"/>
          <p:cNvSpPr>
            <a:spLocks noGrp="1" noChangeArrowheads="1"/>
          </p:cNvSpPr>
          <p:nvPr>
            <p:ph idx="1"/>
          </p:nvPr>
        </p:nvSpPr>
        <p:spPr>
          <a:xfrm>
            <a:off x="822960" y="1845734"/>
            <a:ext cx="5084544" cy="4023360"/>
          </a:xfrm>
        </p:spPr>
        <p:txBody>
          <a:bodyPr>
            <a:normAutofit/>
          </a:bodyPr>
          <a:lstStyle/>
          <a:p>
            <a:pPr marL="379800" indent="-457200" eaLnBrk="1" fontAlgn="auto" hangingPunct="1">
              <a:buFont typeface="Wingdings" panose="05000000000000000000" pitchFamily="2" charset="2"/>
              <a:buChar char="§"/>
              <a:defRPr/>
            </a:pPr>
            <a:r>
              <a:rPr lang="en-US" altLang="en-US" sz="2800" dirty="0"/>
              <a:t>Introduce yourself </a:t>
            </a:r>
          </a:p>
          <a:p>
            <a:pPr marL="379800" indent="-457200" eaLnBrk="1" fontAlgn="auto" hangingPunct="1">
              <a:buFont typeface="Wingdings" panose="05000000000000000000" pitchFamily="2" charset="2"/>
              <a:buChar char="§"/>
              <a:defRPr/>
            </a:pPr>
            <a:r>
              <a:rPr lang="en-US" altLang="en-US" sz="2800" dirty="0"/>
              <a:t>Always address </a:t>
            </a:r>
            <a:r>
              <a:rPr lang="en-US" altLang="en-US" sz="2800" b="1" dirty="0"/>
              <a:t>the patient first</a:t>
            </a:r>
          </a:p>
          <a:p>
            <a:pPr marL="379800" indent="-457200" eaLnBrk="1" fontAlgn="auto" hangingPunct="1">
              <a:buFont typeface="Wingdings" panose="05000000000000000000" pitchFamily="2" charset="2"/>
              <a:buChar char="§"/>
              <a:defRPr/>
            </a:pPr>
            <a:r>
              <a:rPr lang="en-US" altLang="en-US" sz="2800" dirty="0"/>
              <a:t>Ask permission from patient </a:t>
            </a:r>
          </a:p>
          <a:p>
            <a:pPr marL="871200" lvl="1" indent="-457200" eaLnBrk="1" fontAlgn="auto" hangingPunct="1">
              <a:buFont typeface="Wingdings" panose="05000000000000000000" pitchFamily="2" charset="2"/>
              <a:buChar char="§"/>
              <a:defRPr/>
            </a:pPr>
            <a:r>
              <a:rPr lang="en-US" altLang="en-US" sz="2800" dirty="0"/>
              <a:t>“Is it okay if I talk to your daughter?”</a:t>
            </a:r>
          </a:p>
          <a:p>
            <a:pPr marL="379800" indent="-457200" eaLnBrk="1" fontAlgn="auto" hangingPunct="1">
              <a:buFont typeface="Wingdings" panose="05000000000000000000" pitchFamily="2" charset="2"/>
              <a:buChar char="§"/>
              <a:defRPr/>
            </a:pPr>
            <a:r>
              <a:rPr lang="en-US" altLang="en-US" sz="2800" dirty="0"/>
              <a:t>Even patients with moderate dementia are able to give some history</a:t>
            </a:r>
          </a:p>
          <a:p>
            <a:pPr marL="0" indent="0" eaLnBrk="1" fontAlgn="auto" hangingPunct="1">
              <a:buNone/>
              <a:defRPr/>
            </a:pPr>
            <a:endParaRPr lang="en-US"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History Taking </a:t>
            </a:r>
          </a:p>
        </p:txBody>
      </p:sp>
      <p:sp>
        <p:nvSpPr>
          <p:cNvPr id="3" name="Content Placeholder 2"/>
          <p:cNvSpPr>
            <a:spLocks noGrp="1"/>
          </p:cNvSpPr>
          <p:nvPr>
            <p:ph idx="1"/>
          </p:nvPr>
        </p:nvSpPr>
        <p:spPr/>
        <p:txBody>
          <a:bodyPr>
            <a:normAutofit/>
          </a:bodyPr>
          <a:lstStyle/>
          <a:p>
            <a:pPr eaLnBrk="1" fontAlgn="auto" hangingPunct="1">
              <a:buFont typeface="Wingdings" panose="05000000000000000000" pitchFamily="2" charset="2"/>
              <a:buChar char="§"/>
              <a:defRPr/>
            </a:pPr>
            <a:r>
              <a:rPr lang="en-US" sz="2400" dirty="0"/>
              <a:t>In young adults usually you would start with identifying  information , chief complaint followed by history of presenting illness(HPI) </a:t>
            </a:r>
          </a:p>
          <a:p>
            <a:pPr eaLnBrk="1" fontAlgn="auto" hangingPunct="1">
              <a:buFont typeface="Wingdings" panose="05000000000000000000" pitchFamily="2" charset="2"/>
              <a:buChar char="§"/>
              <a:defRPr/>
            </a:pPr>
            <a:r>
              <a:rPr lang="en-US" sz="2400" dirty="0"/>
              <a:t>There is no perfect order when taking history in older adults</a:t>
            </a:r>
          </a:p>
          <a:p>
            <a:pPr eaLnBrk="1" fontAlgn="auto" hangingPunct="1">
              <a:buFont typeface="Wingdings" panose="05000000000000000000" pitchFamily="2" charset="2"/>
              <a:buChar char="§"/>
              <a:defRPr/>
            </a:pPr>
            <a:r>
              <a:rPr lang="en-US" sz="2400" dirty="0"/>
              <a:t> In ambulatory settings, It is  useful to obtain past medical history and medication history  before history of presenting illness as they may be contributing e.g. </a:t>
            </a:r>
          </a:p>
          <a:p>
            <a:pPr marL="792900" lvl="1" indent="-342900" eaLnBrk="1" fontAlgn="auto" hangingPunct="1">
              <a:buFont typeface="Wingdings" panose="05000000000000000000" pitchFamily="2" charset="2"/>
              <a:buChar char="§"/>
              <a:defRPr/>
            </a:pPr>
            <a:r>
              <a:rPr lang="en-US" sz="2000" dirty="0"/>
              <a:t>Long standing diabetes with peripheral neuropathy  and bezos taken at night  may be contributing to the falls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History Taking </a:t>
            </a:r>
          </a:p>
        </p:txBody>
      </p:sp>
      <p:sp>
        <p:nvSpPr>
          <p:cNvPr id="3" name="Content Placeholder 2"/>
          <p:cNvSpPr>
            <a:spLocks noGrp="1"/>
          </p:cNvSpPr>
          <p:nvPr>
            <p:ph idx="1"/>
          </p:nvPr>
        </p:nvSpPr>
        <p:spPr>
          <a:xfrm>
            <a:off x="822958" y="1845734"/>
            <a:ext cx="7711441" cy="4402666"/>
          </a:xfrm>
        </p:spPr>
        <p:txBody>
          <a:bodyPr>
            <a:normAutofit/>
          </a:bodyPr>
          <a:lstStyle/>
          <a:p>
            <a:pPr marL="128340" indent="-342900" eaLnBrk="1" fontAlgn="auto" hangingPunct="1">
              <a:buFont typeface="Wingdings" panose="05000000000000000000" pitchFamily="2" charset="2"/>
              <a:buChar char="§"/>
              <a:defRPr/>
            </a:pPr>
            <a:r>
              <a:rPr lang="en-US" dirty="0"/>
              <a:t>When suspecting dementia,  starting with social history and family history  is  less threatening to the patients </a:t>
            </a:r>
          </a:p>
          <a:p>
            <a:pPr marL="128340" indent="-342900" eaLnBrk="1" fontAlgn="auto" hangingPunct="1">
              <a:buFont typeface="Wingdings" panose="05000000000000000000" pitchFamily="2" charset="2"/>
              <a:buChar char="§"/>
              <a:defRPr/>
            </a:pPr>
            <a:endParaRPr lang="en-US" dirty="0"/>
          </a:p>
          <a:p>
            <a:pPr marL="128340" indent="-342900" eaLnBrk="1" fontAlgn="auto" hangingPunct="1">
              <a:buFont typeface="Wingdings" panose="05000000000000000000" pitchFamily="2" charset="2"/>
              <a:buChar char="§"/>
              <a:defRPr/>
            </a:pPr>
            <a:endParaRPr lang="en-US" dirty="0"/>
          </a:p>
          <a:p>
            <a:pPr marL="0" indent="0" eaLnBrk="1" fontAlgn="auto" hangingPunct="1">
              <a:buNone/>
              <a:defRPr/>
            </a:pPr>
            <a:endParaRPr lang="en-US" dirty="0"/>
          </a:p>
          <a:p>
            <a:pPr marL="128340" indent="-342900" eaLnBrk="1" fontAlgn="auto" hangingPunct="1">
              <a:buFont typeface="Wingdings" panose="05000000000000000000" pitchFamily="2" charset="2"/>
              <a:buChar char="§"/>
              <a:defRPr/>
            </a:pPr>
            <a:r>
              <a:rPr lang="en-US" dirty="0"/>
              <a:t>If they are struggling to give important  personal information such as number of children  or their education , you can gauge their impairment</a:t>
            </a:r>
          </a:p>
          <a:p>
            <a:pPr marL="128340" indent="-342900" eaLnBrk="1" fontAlgn="auto" hangingPunct="1">
              <a:buFont typeface="Wingdings" panose="05000000000000000000" pitchFamily="2" charset="2"/>
              <a:buChar char="§"/>
              <a:defRPr/>
            </a:pPr>
            <a:r>
              <a:rPr lang="en-US" dirty="0"/>
              <a:t>A simple question such as </a:t>
            </a:r>
          </a:p>
          <a:p>
            <a:pPr indent="-306000" eaLnBrk="1" fontAlgn="auto" hangingPunct="1">
              <a:buFont typeface="Wingdings 2" charset="2"/>
              <a:buChar char=""/>
              <a:defRPr/>
            </a:pPr>
            <a:endParaRPr lang="en-US" dirty="0"/>
          </a:p>
          <a:p>
            <a:pPr indent="-306000" eaLnBrk="1" fontAlgn="auto" hangingPunct="1">
              <a:buFont typeface="Wingdings 2" charset="2"/>
              <a:buChar char=""/>
              <a:defRPr/>
            </a:pPr>
            <a:endParaRPr lang="en-US" dirty="0"/>
          </a:p>
          <a:p>
            <a:pPr indent="-306000" eaLnBrk="1" fontAlgn="auto" hangingPunct="1">
              <a:buFont typeface="Wingdings 2" charset="2"/>
              <a:buChar char=""/>
              <a:defRPr/>
            </a:pPr>
            <a:endParaRPr lang="en-US" dirty="0"/>
          </a:p>
          <a:p>
            <a:pPr indent="-306000" eaLnBrk="1" fontAlgn="auto" hangingPunct="1">
              <a:buFont typeface="Wingdings 2" charset="2"/>
              <a:buChar char=""/>
              <a:defRPr/>
            </a:pPr>
            <a:endParaRPr lang="en-US" dirty="0"/>
          </a:p>
        </p:txBody>
      </p:sp>
      <p:sp>
        <p:nvSpPr>
          <p:cNvPr id="5" name="Oval 4"/>
          <p:cNvSpPr/>
          <p:nvPr/>
        </p:nvSpPr>
        <p:spPr>
          <a:xfrm>
            <a:off x="4419600" y="4724400"/>
            <a:ext cx="3276600" cy="12192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“How did you get here” may give a lot of information</a:t>
            </a:r>
          </a:p>
        </p:txBody>
      </p:sp>
      <p:sp>
        <p:nvSpPr>
          <p:cNvPr id="6" name="Oval 5">
            <a:extLst>
              <a:ext uri="{FF2B5EF4-FFF2-40B4-BE49-F238E27FC236}">
                <a16:creationId xmlns:a16="http://schemas.microsoft.com/office/drawing/2014/main" xmlns="" id="{BDB9FCA5-1B93-AA43-9EB0-28E4495A19FD}"/>
              </a:ext>
            </a:extLst>
          </p:cNvPr>
          <p:cNvSpPr/>
          <p:nvPr/>
        </p:nvSpPr>
        <p:spPr>
          <a:xfrm>
            <a:off x="958072" y="2419640"/>
            <a:ext cx="4147327" cy="156726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 want to get to know  you or tell me about yourself, before we go into the details of your memory concerns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normAutofit/>
          </a:bodyPr>
          <a:lstStyle/>
          <a:p>
            <a:pPr algn="ctr" eaLnBrk="1" fontAlgn="auto" hangingPunct="1">
              <a:spcAft>
                <a:spcPts val="0"/>
              </a:spcAft>
              <a:defRPr/>
            </a:pPr>
            <a:r>
              <a:rPr lang="en-US" altLang="en-US" sz="3500" dirty="0">
                <a:ea typeface="+mj-ea"/>
              </a:rPr>
              <a:t>Reason for Referral or Presenting Symptoms </a:t>
            </a:r>
          </a:p>
        </p:txBody>
      </p:sp>
      <p:pic>
        <p:nvPicPr>
          <p:cNvPr id="13315" name="Picture 7" descr="images"/>
          <p:cNvPicPr>
            <a:picLocks noGrp="1" noChangeAspect="1" noChangeArrowheads="1"/>
          </p:cNvPicPr>
          <p:nvPr>
            <p:ph idx="1"/>
          </p:nvPr>
        </p:nvPicPr>
        <p:blipFill>
          <a:blip r:embed="rId3"/>
          <a:stretch>
            <a:fillRect/>
          </a:stretch>
        </p:blipFill>
        <p:spPr>
          <a:xfrm>
            <a:off x="3046412" y="2482891"/>
            <a:ext cx="3051175" cy="229429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Taking : HPI </a:t>
            </a:r>
          </a:p>
        </p:txBody>
      </p:sp>
      <p:sp>
        <p:nvSpPr>
          <p:cNvPr id="3" name="Content Placeholder 2"/>
          <p:cNvSpPr>
            <a:spLocks noGrp="1"/>
          </p:cNvSpPr>
          <p:nvPr>
            <p:ph idx="1"/>
          </p:nvPr>
        </p:nvSpPr>
        <p:spPr>
          <a:xfrm>
            <a:off x="822959" y="1981200"/>
            <a:ext cx="7543801" cy="4023360"/>
          </a:xfrm>
        </p:spPr>
        <p:txBody>
          <a:bodyPr/>
          <a:lstStyle/>
          <a:p>
            <a:r>
              <a:rPr lang="en-US" dirty="0"/>
              <a:t> </a:t>
            </a:r>
            <a:r>
              <a:rPr lang="en-US" sz="2800" dirty="0"/>
              <a:t>Compared to young adults, remember seniors have </a:t>
            </a:r>
          </a:p>
          <a:p>
            <a:pPr>
              <a:buFont typeface="Wingdings" panose="05000000000000000000" pitchFamily="2" charset="2"/>
              <a:buChar char="§"/>
            </a:pPr>
            <a:r>
              <a:rPr lang="en-US" sz="2800" dirty="0"/>
              <a:t>Multiple problems</a:t>
            </a:r>
          </a:p>
          <a:p>
            <a:pPr>
              <a:buFont typeface="Wingdings" panose="05000000000000000000" pitchFamily="2" charset="2"/>
              <a:buChar char="§"/>
            </a:pPr>
            <a:r>
              <a:rPr lang="en-US" sz="2800" dirty="0"/>
              <a:t>Atypical presentation </a:t>
            </a:r>
          </a:p>
          <a:p>
            <a:pPr>
              <a:buFont typeface="Wingdings" panose="05000000000000000000" pitchFamily="2" charset="2"/>
              <a:buChar char="§"/>
            </a:pPr>
            <a:r>
              <a:rPr lang="en-US" sz="2800" dirty="0"/>
              <a:t>Functional decline may be the only presenting complain for various illness</a:t>
            </a:r>
          </a:p>
          <a:p>
            <a:pPr>
              <a:buFont typeface="Wingdings" panose="05000000000000000000" pitchFamily="2" charset="2"/>
              <a:buChar char="§"/>
            </a:pPr>
            <a:r>
              <a:rPr lang="en-US" sz="2800" dirty="0"/>
              <a:t>Underreporting is common </a:t>
            </a:r>
          </a:p>
          <a:p>
            <a:endParaRPr lang="en-US" sz="2800" dirty="0"/>
          </a:p>
        </p:txBody>
      </p:sp>
    </p:spTree>
    <p:extLst>
      <p:ext uri="{BB962C8B-B14F-4D97-AF65-F5344CB8AC3E}">
        <p14:creationId xmlns:p14="http://schemas.microsoft.com/office/powerpoint/2010/main" val="169866591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857</TotalTime>
  <Words>2564</Words>
  <Application>Microsoft Office PowerPoint</Application>
  <PresentationFormat>On-screen Show (4:3)</PresentationFormat>
  <Paragraphs>340</Paragraphs>
  <Slides>39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LeawoodStd-Book</vt:lpstr>
      <vt:lpstr>Wingdings</vt:lpstr>
      <vt:lpstr>Wingdings 2</vt:lpstr>
      <vt:lpstr>Retrospect</vt:lpstr>
      <vt:lpstr>PowerPoint Presentation</vt:lpstr>
      <vt:lpstr>Goals and objectives</vt:lpstr>
      <vt:lpstr> Ageism </vt:lpstr>
      <vt:lpstr>Treat with  Respect</vt:lpstr>
      <vt:lpstr>Remember Who the Patient is</vt:lpstr>
      <vt:lpstr>History Taking </vt:lpstr>
      <vt:lpstr>History Taking </vt:lpstr>
      <vt:lpstr>Reason for Referral or Presenting Symptoms </vt:lpstr>
      <vt:lpstr>History Taking : HPI </vt:lpstr>
      <vt:lpstr>Multiplicity and Heterogeneity</vt:lpstr>
      <vt:lpstr>Rule of Parsimony often Fails in Geriatrics </vt:lpstr>
      <vt:lpstr>What Is An  Atypical Presentation?</vt:lpstr>
      <vt:lpstr>HPI: Typical Atypical Presentation</vt:lpstr>
      <vt:lpstr>Under Reporting </vt:lpstr>
      <vt:lpstr>Collateral History</vt:lpstr>
      <vt:lpstr>Past Medical History </vt:lpstr>
      <vt:lpstr>Medications</vt:lpstr>
      <vt:lpstr>Social History &amp; Family History  </vt:lpstr>
      <vt:lpstr>Social History &amp; Family History </vt:lpstr>
      <vt:lpstr>Sexual History</vt:lpstr>
      <vt:lpstr>Sexual Health Assessment for Older Adults</vt:lpstr>
      <vt:lpstr>Dentition, Nutrition/Weight</vt:lpstr>
      <vt:lpstr>Elder Abuse </vt:lpstr>
      <vt:lpstr>Hearing impaired –Helpful Tips </vt:lpstr>
      <vt:lpstr>Visual Impairment</vt:lpstr>
      <vt:lpstr>Functional Status </vt:lpstr>
      <vt:lpstr>Functional Status </vt:lpstr>
      <vt:lpstr>PowerPoint Presentation</vt:lpstr>
      <vt:lpstr>Basic Activities of Daily Living (BADL) &amp; Instrumental Activities of Daily Living (IADL)</vt:lpstr>
      <vt:lpstr>BADLs</vt:lpstr>
      <vt:lpstr>Katz - ADL</vt:lpstr>
      <vt:lpstr>IADL</vt:lpstr>
      <vt:lpstr>Lawton –Brody  IADL scale</vt:lpstr>
      <vt:lpstr>Assistive  Devices  and Safety Modifications </vt:lpstr>
      <vt:lpstr>Safety Concerns</vt:lpstr>
      <vt:lpstr>Geriatric System  Review</vt:lpstr>
      <vt:lpstr>Value history</vt:lpstr>
      <vt:lpstr>5 M</vt:lpstr>
      <vt:lpstr>References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Taking in Older Adults</dc:title>
  <dc:creator>Thiru</dc:creator>
  <cp:lastModifiedBy>Thiru</cp:lastModifiedBy>
  <cp:revision>68</cp:revision>
  <dcterms:created xsi:type="dcterms:W3CDTF">2020-08-02T15:22:09Z</dcterms:created>
  <dcterms:modified xsi:type="dcterms:W3CDTF">2021-07-13T08:16:42Z</dcterms:modified>
</cp:coreProperties>
</file>