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611" r:id="rId1"/>
  </p:sldMasterIdLst>
  <p:notesMasterIdLst>
    <p:notesMasterId r:id="rId18"/>
  </p:notesMasterIdLst>
  <p:sldIdLst>
    <p:sldId id="256" r:id="rId2"/>
    <p:sldId id="257" r:id="rId3"/>
    <p:sldId id="259" r:id="rId4"/>
    <p:sldId id="305" r:id="rId5"/>
    <p:sldId id="304" r:id="rId6"/>
    <p:sldId id="272" r:id="rId7"/>
    <p:sldId id="258" r:id="rId8"/>
    <p:sldId id="260" r:id="rId9"/>
    <p:sldId id="271" r:id="rId10"/>
    <p:sldId id="280" r:id="rId11"/>
    <p:sldId id="301" r:id="rId12"/>
    <p:sldId id="279" r:id="rId13"/>
    <p:sldId id="307" r:id="rId14"/>
    <p:sldId id="276" r:id="rId15"/>
    <p:sldId id="290" r:id="rId16"/>
    <p:sldId id="299"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20D72"/>
    <a:srgbClr val="C6CBFE"/>
    <a:srgbClr val="D9D9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73" autoAdjust="0"/>
    <p:restoredTop sz="96765" autoAdjust="0"/>
  </p:normalViewPr>
  <p:slideViewPr>
    <p:cSldViewPr>
      <p:cViewPr varScale="1">
        <p:scale>
          <a:sx n="128" d="100"/>
          <a:sy n="128" d="100"/>
        </p:scale>
        <p:origin x="1146"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357C46-67CC-477C-AFB3-71EE9A6A757B}"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B0933320-F5B3-4F63-8C19-E376433D109A}">
      <dgm:prSet/>
      <dgm:spPr>
        <a:solidFill>
          <a:schemeClr val="accent6">
            <a:lumMod val="40000"/>
            <a:lumOff val="60000"/>
          </a:schemeClr>
        </a:solidFill>
        <a:ln>
          <a:solidFill>
            <a:srgbClr val="FF0000"/>
          </a:solidFill>
        </a:ln>
      </dgm:spPr>
      <dgm:t>
        <a:bodyPr/>
        <a:lstStyle/>
        <a:p>
          <a:pPr rtl="0"/>
          <a:r>
            <a:rPr lang="en-CA" dirty="0" smtClean="0">
              <a:solidFill>
                <a:schemeClr val="tx1"/>
              </a:solidFill>
            </a:rPr>
            <a:t>“CGA is a multidisciplinary evaluation in which the multiple problems of older persons are uncovered, described, explained if possible and in which the resources and strengths catalogued needs for services assessed and a coordinated care plan developed to focus on the person’s problem”</a:t>
          </a:r>
          <a:endParaRPr lang="en-US" dirty="0">
            <a:solidFill>
              <a:schemeClr val="tx1"/>
            </a:solidFill>
          </a:endParaRPr>
        </a:p>
      </dgm:t>
    </dgm:pt>
    <dgm:pt modelId="{D46630CB-2D6D-4684-8D53-D08D21550F3D}" type="parTrans" cxnId="{9D0CDE4C-CDB0-4B8D-A366-B2E82372A132}">
      <dgm:prSet/>
      <dgm:spPr/>
      <dgm:t>
        <a:bodyPr/>
        <a:lstStyle/>
        <a:p>
          <a:endParaRPr lang="en-US"/>
        </a:p>
      </dgm:t>
    </dgm:pt>
    <dgm:pt modelId="{915B3D0A-6A25-46C5-A7BB-E11DDB030B06}" type="sibTrans" cxnId="{9D0CDE4C-CDB0-4B8D-A366-B2E82372A132}">
      <dgm:prSet/>
      <dgm:spPr/>
      <dgm:t>
        <a:bodyPr/>
        <a:lstStyle/>
        <a:p>
          <a:endParaRPr lang="en-US"/>
        </a:p>
      </dgm:t>
    </dgm:pt>
    <dgm:pt modelId="{BAE021E0-3AE7-428D-9A30-8DA9DF388431}" type="pres">
      <dgm:prSet presAssocID="{2B357C46-67CC-477C-AFB3-71EE9A6A757B}" presName="linear" presStyleCnt="0">
        <dgm:presLayoutVars>
          <dgm:animLvl val="lvl"/>
          <dgm:resizeHandles val="exact"/>
        </dgm:presLayoutVars>
      </dgm:prSet>
      <dgm:spPr/>
      <dgm:t>
        <a:bodyPr/>
        <a:lstStyle/>
        <a:p>
          <a:endParaRPr lang="en-US"/>
        </a:p>
      </dgm:t>
    </dgm:pt>
    <dgm:pt modelId="{CFF7EB21-30C5-4AA2-8E34-110689AA80E1}" type="pres">
      <dgm:prSet presAssocID="{B0933320-F5B3-4F63-8C19-E376433D109A}" presName="parentText" presStyleLbl="node1" presStyleIdx="0" presStyleCnt="1">
        <dgm:presLayoutVars>
          <dgm:chMax val="0"/>
          <dgm:bulletEnabled val="1"/>
        </dgm:presLayoutVars>
      </dgm:prSet>
      <dgm:spPr/>
      <dgm:t>
        <a:bodyPr/>
        <a:lstStyle/>
        <a:p>
          <a:endParaRPr lang="en-US"/>
        </a:p>
      </dgm:t>
    </dgm:pt>
  </dgm:ptLst>
  <dgm:cxnLst>
    <dgm:cxn modelId="{5D9BB9E5-5121-40F6-A5ED-95A80CC7B947}" type="presOf" srcId="{B0933320-F5B3-4F63-8C19-E376433D109A}" destId="{CFF7EB21-30C5-4AA2-8E34-110689AA80E1}" srcOrd="0" destOrd="0" presId="urn:microsoft.com/office/officeart/2005/8/layout/vList2"/>
    <dgm:cxn modelId="{AA04EC22-A079-44DC-A9A3-AC8B642DC7E4}" type="presOf" srcId="{2B357C46-67CC-477C-AFB3-71EE9A6A757B}" destId="{BAE021E0-3AE7-428D-9A30-8DA9DF388431}" srcOrd="0" destOrd="0" presId="urn:microsoft.com/office/officeart/2005/8/layout/vList2"/>
    <dgm:cxn modelId="{9D0CDE4C-CDB0-4B8D-A366-B2E82372A132}" srcId="{2B357C46-67CC-477C-AFB3-71EE9A6A757B}" destId="{B0933320-F5B3-4F63-8C19-E376433D109A}" srcOrd="0" destOrd="0" parTransId="{D46630CB-2D6D-4684-8D53-D08D21550F3D}" sibTransId="{915B3D0A-6A25-46C5-A7BB-E11DDB030B06}"/>
    <dgm:cxn modelId="{874B2C23-EF9D-4906-91A6-E9D91117E63D}" type="presParOf" srcId="{BAE021E0-3AE7-428D-9A30-8DA9DF388431}" destId="{CFF7EB21-30C5-4AA2-8E34-110689AA80E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0CDC26-77E9-4B09-8363-C344A9BF8441}"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38F6F9DC-FFC5-4CEF-B3E4-91B6CDDB8E13}">
      <dgm:prSet custT="1"/>
      <dgm:spPr>
        <a:solidFill>
          <a:srgbClr val="FFC000"/>
        </a:solidFill>
      </dgm:spPr>
      <dgm:t>
        <a:bodyPr/>
        <a:lstStyle/>
        <a:p>
          <a:pPr algn="l" rtl="0"/>
          <a:r>
            <a:rPr lang="en-US" sz="2000" dirty="0" smtClean="0">
              <a:solidFill>
                <a:schemeClr val="tx1"/>
              </a:solidFill>
            </a:rPr>
            <a:t>The roots of modern CGA practice go back approximately   85  years and are conventionally traced to the work of Dr. Marjory Warren in the United Kingdom</a:t>
          </a:r>
          <a:endParaRPr lang="en-US" sz="2000" dirty="0">
            <a:solidFill>
              <a:schemeClr val="tx1"/>
            </a:solidFill>
          </a:endParaRPr>
        </a:p>
      </dgm:t>
    </dgm:pt>
    <dgm:pt modelId="{CE1C7A32-DFCE-4420-B5FC-03B9CA94FFD5}" type="parTrans" cxnId="{AC27C705-4A7A-42A9-B269-76051CDF5427}">
      <dgm:prSet/>
      <dgm:spPr/>
      <dgm:t>
        <a:bodyPr/>
        <a:lstStyle/>
        <a:p>
          <a:endParaRPr lang="en-US"/>
        </a:p>
      </dgm:t>
    </dgm:pt>
    <dgm:pt modelId="{2842CC66-E56E-4724-A245-F5CE574EFBA8}" type="sibTrans" cxnId="{AC27C705-4A7A-42A9-B269-76051CDF5427}">
      <dgm:prSet/>
      <dgm:spPr/>
      <dgm:t>
        <a:bodyPr/>
        <a:lstStyle/>
        <a:p>
          <a:endParaRPr lang="en-US"/>
        </a:p>
      </dgm:t>
    </dgm:pt>
    <dgm:pt modelId="{AC3652E2-AAA0-4C72-9BBB-197D36FFA2D9}">
      <dgm:prSet/>
      <dgm:spPr>
        <a:solidFill>
          <a:schemeClr val="accent2">
            <a:lumMod val="60000"/>
            <a:lumOff val="40000"/>
          </a:schemeClr>
        </a:solidFill>
      </dgm:spPr>
      <dgm:t>
        <a:bodyPr/>
        <a:lstStyle/>
        <a:p>
          <a:pPr rtl="0"/>
          <a:r>
            <a:rPr lang="en-US" dirty="0" smtClean="0">
              <a:solidFill>
                <a:schemeClr val="tx1"/>
              </a:solidFill>
            </a:rPr>
            <a:t>“In modern medical practice, suffering tends to be reduced to a mathematical equation. We speak of morbidity and mortality rates, incidence of disease, and survival time. Assessment of disease in these terms gives direction to further study and indicates its urgency. But there is a danger of mistaking a calculated solution for a remedy, forgetting that </a:t>
          </a:r>
          <a:r>
            <a:rPr lang="en-US" b="1" dirty="0" smtClean="0">
              <a:solidFill>
                <a:schemeClr val="tx1"/>
              </a:solidFill>
            </a:rPr>
            <a:t>finally we are treating not a disease, but a person</a:t>
          </a:r>
          <a:r>
            <a:rPr lang="en-US" dirty="0" smtClean="0">
              <a:solidFill>
                <a:schemeClr val="tx1"/>
              </a:solidFill>
            </a:rPr>
            <a:t>.”</a:t>
          </a:r>
          <a:endParaRPr lang="en-US" dirty="0">
            <a:solidFill>
              <a:schemeClr val="tx1"/>
            </a:solidFill>
          </a:endParaRPr>
        </a:p>
      </dgm:t>
    </dgm:pt>
    <dgm:pt modelId="{F79889BC-0665-40B1-B71F-A783F26DFA65}" type="parTrans" cxnId="{211DCD80-07DB-41F5-911C-89AB7E58D50F}">
      <dgm:prSet/>
      <dgm:spPr/>
      <dgm:t>
        <a:bodyPr/>
        <a:lstStyle/>
        <a:p>
          <a:endParaRPr lang="en-US"/>
        </a:p>
      </dgm:t>
    </dgm:pt>
    <dgm:pt modelId="{B2075B21-D728-4D02-8E73-ED8666529145}" type="sibTrans" cxnId="{211DCD80-07DB-41F5-911C-89AB7E58D50F}">
      <dgm:prSet/>
      <dgm:spPr/>
      <dgm:t>
        <a:bodyPr/>
        <a:lstStyle/>
        <a:p>
          <a:endParaRPr lang="en-US"/>
        </a:p>
      </dgm:t>
    </dgm:pt>
    <dgm:pt modelId="{990275D9-4B21-4A66-BE1F-7D388CDD6E1B}" type="pres">
      <dgm:prSet presAssocID="{5F0CDC26-77E9-4B09-8363-C344A9BF8441}" presName="linear" presStyleCnt="0">
        <dgm:presLayoutVars>
          <dgm:animLvl val="lvl"/>
          <dgm:resizeHandles val="exact"/>
        </dgm:presLayoutVars>
      </dgm:prSet>
      <dgm:spPr/>
      <dgm:t>
        <a:bodyPr/>
        <a:lstStyle/>
        <a:p>
          <a:endParaRPr lang="en-US"/>
        </a:p>
      </dgm:t>
    </dgm:pt>
    <dgm:pt modelId="{778C9F30-3E18-4460-9C44-3C13E0C0C28D}" type="pres">
      <dgm:prSet presAssocID="{38F6F9DC-FFC5-4CEF-B3E4-91B6CDDB8E13}" presName="parentText" presStyleLbl="node1" presStyleIdx="0" presStyleCnt="2" custScaleY="62997">
        <dgm:presLayoutVars>
          <dgm:chMax val="0"/>
          <dgm:bulletEnabled val="1"/>
        </dgm:presLayoutVars>
      </dgm:prSet>
      <dgm:spPr/>
      <dgm:t>
        <a:bodyPr/>
        <a:lstStyle/>
        <a:p>
          <a:endParaRPr lang="en-US"/>
        </a:p>
      </dgm:t>
    </dgm:pt>
    <dgm:pt modelId="{434E2965-27B0-498D-AA60-EF421636A706}" type="pres">
      <dgm:prSet presAssocID="{2842CC66-E56E-4724-A245-F5CE574EFBA8}" presName="spacer" presStyleCnt="0"/>
      <dgm:spPr/>
    </dgm:pt>
    <dgm:pt modelId="{719F5CF7-10E6-4A04-A3E1-86B82637CD44}" type="pres">
      <dgm:prSet presAssocID="{AC3652E2-AAA0-4C72-9BBB-197D36FFA2D9}" presName="parentText" presStyleLbl="node1" presStyleIdx="1" presStyleCnt="2">
        <dgm:presLayoutVars>
          <dgm:chMax val="0"/>
          <dgm:bulletEnabled val="1"/>
        </dgm:presLayoutVars>
      </dgm:prSet>
      <dgm:spPr/>
      <dgm:t>
        <a:bodyPr/>
        <a:lstStyle/>
        <a:p>
          <a:endParaRPr lang="en-US"/>
        </a:p>
      </dgm:t>
    </dgm:pt>
  </dgm:ptLst>
  <dgm:cxnLst>
    <dgm:cxn modelId="{209E78C2-1F7F-4A1E-9336-A7DCFFC02536}" type="presOf" srcId="{5F0CDC26-77E9-4B09-8363-C344A9BF8441}" destId="{990275D9-4B21-4A66-BE1F-7D388CDD6E1B}" srcOrd="0" destOrd="0" presId="urn:microsoft.com/office/officeart/2005/8/layout/vList2"/>
    <dgm:cxn modelId="{AC27C705-4A7A-42A9-B269-76051CDF5427}" srcId="{5F0CDC26-77E9-4B09-8363-C344A9BF8441}" destId="{38F6F9DC-FFC5-4CEF-B3E4-91B6CDDB8E13}" srcOrd="0" destOrd="0" parTransId="{CE1C7A32-DFCE-4420-B5FC-03B9CA94FFD5}" sibTransId="{2842CC66-E56E-4724-A245-F5CE574EFBA8}"/>
    <dgm:cxn modelId="{211DCD80-07DB-41F5-911C-89AB7E58D50F}" srcId="{5F0CDC26-77E9-4B09-8363-C344A9BF8441}" destId="{AC3652E2-AAA0-4C72-9BBB-197D36FFA2D9}" srcOrd="1" destOrd="0" parTransId="{F79889BC-0665-40B1-B71F-A783F26DFA65}" sibTransId="{B2075B21-D728-4D02-8E73-ED8666529145}"/>
    <dgm:cxn modelId="{3DC4D1EA-73F0-441D-ACE6-D9F3FE26F06A}" type="presOf" srcId="{38F6F9DC-FFC5-4CEF-B3E4-91B6CDDB8E13}" destId="{778C9F30-3E18-4460-9C44-3C13E0C0C28D}" srcOrd="0" destOrd="0" presId="urn:microsoft.com/office/officeart/2005/8/layout/vList2"/>
    <dgm:cxn modelId="{74D8A10A-68A3-4EC8-88FA-0C2F5BEB2F8F}" type="presOf" srcId="{AC3652E2-AAA0-4C72-9BBB-197D36FFA2D9}" destId="{719F5CF7-10E6-4A04-A3E1-86B82637CD44}" srcOrd="0" destOrd="0" presId="urn:microsoft.com/office/officeart/2005/8/layout/vList2"/>
    <dgm:cxn modelId="{DB6A340E-887B-423B-8077-33CF36048060}" type="presParOf" srcId="{990275D9-4B21-4A66-BE1F-7D388CDD6E1B}" destId="{778C9F30-3E18-4460-9C44-3C13E0C0C28D}" srcOrd="0" destOrd="0" presId="urn:microsoft.com/office/officeart/2005/8/layout/vList2"/>
    <dgm:cxn modelId="{ED74F2EF-F688-4E26-9A8E-6D04A489A885}" type="presParOf" srcId="{990275D9-4B21-4A66-BE1F-7D388CDD6E1B}" destId="{434E2965-27B0-498D-AA60-EF421636A706}" srcOrd="1" destOrd="0" presId="urn:microsoft.com/office/officeart/2005/8/layout/vList2"/>
    <dgm:cxn modelId="{BB9D3386-175A-4E8B-BC9A-23A862F1151F}" type="presParOf" srcId="{990275D9-4B21-4A66-BE1F-7D388CDD6E1B}" destId="{719F5CF7-10E6-4A04-A3E1-86B82637CD44}"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C1348D-1301-493E-A4C2-B15DB7E6F8B3}" type="doc">
      <dgm:prSet loTypeId="urn:microsoft.com/office/officeart/2005/8/layout/process4" loCatId="process" qsTypeId="urn:microsoft.com/office/officeart/2005/8/quickstyle/simple1" qsCatId="simple" csTypeId="urn:microsoft.com/office/officeart/2005/8/colors/colorful5" csCatId="colorful"/>
      <dgm:spPr/>
      <dgm:t>
        <a:bodyPr/>
        <a:lstStyle/>
        <a:p>
          <a:endParaRPr lang="en-CA"/>
        </a:p>
      </dgm:t>
    </dgm:pt>
    <dgm:pt modelId="{D2715F15-C597-4F08-AA23-E880761A20D7}">
      <dgm:prSet/>
      <dgm:spPr/>
      <dgm:t>
        <a:bodyPr/>
        <a:lstStyle/>
        <a:p>
          <a:pPr rtl="0"/>
          <a:r>
            <a:rPr lang="en-US" dirty="0" smtClean="0"/>
            <a:t>1935 Dr. Marjory Warren took over the care of 714 chronic sick patients. A "workhouse infirmary“-The hospital had been filled with old patients who were neglected and bed ridden</a:t>
          </a:r>
          <a:endParaRPr lang="en-CA" dirty="0"/>
        </a:p>
      </dgm:t>
    </dgm:pt>
    <dgm:pt modelId="{CEC3B1E5-C2FE-49E2-A280-85A326452CBB}" type="parTrans" cxnId="{389790C0-93AF-4763-BD3A-0304F69E370A}">
      <dgm:prSet/>
      <dgm:spPr/>
      <dgm:t>
        <a:bodyPr/>
        <a:lstStyle/>
        <a:p>
          <a:endParaRPr lang="en-CA"/>
        </a:p>
      </dgm:t>
    </dgm:pt>
    <dgm:pt modelId="{6F8CC01B-5540-4C63-BCBC-2E8344DFECBD}" type="sibTrans" cxnId="{389790C0-93AF-4763-BD3A-0304F69E370A}">
      <dgm:prSet/>
      <dgm:spPr/>
      <dgm:t>
        <a:bodyPr/>
        <a:lstStyle/>
        <a:p>
          <a:endParaRPr lang="en-CA"/>
        </a:p>
      </dgm:t>
    </dgm:pt>
    <dgm:pt modelId="{E3D028E8-1BC6-4446-AB18-619EBD39122F}">
      <dgm:prSet/>
      <dgm:spPr/>
      <dgm:t>
        <a:bodyPr/>
        <a:lstStyle/>
        <a:p>
          <a:pPr rtl="0"/>
          <a:r>
            <a:rPr lang="en-US" dirty="0" smtClean="0"/>
            <a:t>By systematically evaluating all 714 patients, Warren was able to determine who might benefit by medical and rehabilitation efforts and who will require residential care</a:t>
          </a:r>
          <a:endParaRPr lang="en-CA" dirty="0"/>
        </a:p>
      </dgm:t>
    </dgm:pt>
    <dgm:pt modelId="{2BCC8D13-DFD1-4022-B02E-D0F80F074122}" type="parTrans" cxnId="{B7511BF2-C28C-4824-98E5-8F4E7B77273C}">
      <dgm:prSet/>
      <dgm:spPr/>
      <dgm:t>
        <a:bodyPr/>
        <a:lstStyle/>
        <a:p>
          <a:endParaRPr lang="en-CA"/>
        </a:p>
      </dgm:t>
    </dgm:pt>
    <dgm:pt modelId="{1B9046F0-B8BE-43DF-B4C1-058EA603404C}" type="sibTrans" cxnId="{B7511BF2-C28C-4824-98E5-8F4E7B77273C}">
      <dgm:prSet/>
      <dgm:spPr/>
      <dgm:t>
        <a:bodyPr/>
        <a:lstStyle/>
        <a:p>
          <a:endParaRPr lang="en-CA"/>
        </a:p>
      </dgm:t>
    </dgm:pt>
    <dgm:pt modelId="{203A6857-8D4B-4BA6-BDAA-0DF93B10D243}">
      <dgm:prSet/>
      <dgm:spPr/>
      <dgm:t>
        <a:bodyPr/>
        <a:lstStyle/>
        <a:p>
          <a:pPr rtl="0"/>
          <a:r>
            <a:rPr lang="en-US" dirty="0" smtClean="0"/>
            <a:t>She remobilized a majority of these patients and in many cases discharged them to their homes</a:t>
          </a:r>
          <a:endParaRPr lang="en-CA" dirty="0"/>
        </a:p>
      </dgm:t>
    </dgm:pt>
    <dgm:pt modelId="{BE3F1736-9BE6-41E7-97A7-2C9CC3818EC2}" type="parTrans" cxnId="{AF62ED44-17A8-4BC4-B253-C57C894A9F31}">
      <dgm:prSet/>
      <dgm:spPr/>
      <dgm:t>
        <a:bodyPr/>
        <a:lstStyle/>
        <a:p>
          <a:endParaRPr lang="en-CA"/>
        </a:p>
      </dgm:t>
    </dgm:pt>
    <dgm:pt modelId="{4E8DFA64-8C0E-4C67-8274-B203149EF3B2}" type="sibTrans" cxnId="{AF62ED44-17A8-4BC4-B253-C57C894A9F31}">
      <dgm:prSet/>
      <dgm:spPr/>
      <dgm:t>
        <a:bodyPr/>
        <a:lstStyle/>
        <a:p>
          <a:endParaRPr lang="en-CA"/>
        </a:p>
      </dgm:t>
    </dgm:pt>
    <dgm:pt modelId="{956E0F68-D1A2-44D1-A101-9FDAA39B50D4}">
      <dgm:prSet/>
      <dgm:spPr/>
      <dgm:t>
        <a:bodyPr/>
        <a:lstStyle/>
        <a:p>
          <a:pPr rtl="0"/>
          <a:r>
            <a:rPr lang="en-US" dirty="0" smtClean="0"/>
            <a:t>714 →200 pts, 35% discharged home</a:t>
          </a:r>
          <a:endParaRPr lang="en-CA" dirty="0"/>
        </a:p>
      </dgm:t>
    </dgm:pt>
    <dgm:pt modelId="{58E08B93-FD47-4333-BE7C-1E5085719D41}" type="parTrans" cxnId="{94CFF40E-DFF7-4D7E-BC47-B29477AE96C7}">
      <dgm:prSet/>
      <dgm:spPr/>
      <dgm:t>
        <a:bodyPr/>
        <a:lstStyle/>
        <a:p>
          <a:endParaRPr lang="en-CA"/>
        </a:p>
      </dgm:t>
    </dgm:pt>
    <dgm:pt modelId="{3F6980D6-FBFA-4B1D-B988-C4D76735B1CC}" type="sibTrans" cxnId="{94CFF40E-DFF7-4D7E-BC47-B29477AE96C7}">
      <dgm:prSet/>
      <dgm:spPr/>
      <dgm:t>
        <a:bodyPr/>
        <a:lstStyle/>
        <a:p>
          <a:endParaRPr lang="en-CA"/>
        </a:p>
      </dgm:t>
    </dgm:pt>
    <dgm:pt modelId="{5078933F-E0DA-45FD-9940-5433F0221DCD}">
      <dgm:prSet/>
      <dgm:spPr/>
      <dgm:t>
        <a:bodyPr/>
        <a:lstStyle/>
        <a:p>
          <a:pPr rtl="0"/>
          <a:r>
            <a:rPr lang="en-US" dirty="0" smtClean="0"/>
            <a:t>Warren created a specialized geriatric assessment unit in a large chronic disease hospital</a:t>
          </a:r>
          <a:endParaRPr lang="en-CA" dirty="0"/>
        </a:p>
      </dgm:t>
    </dgm:pt>
    <dgm:pt modelId="{4A429872-3953-4048-BF31-BBACBBC812CD}" type="parTrans" cxnId="{87F4DCFD-5859-46E0-8A2B-EEE8F852B00C}">
      <dgm:prSet/>
      <dgm:spPr/>
      <dgm:t>
        <a:bodyPr/>
        <a:lstStyle/>
        <a:p>
          <a:endParaRPr lang="en-CA"/>
        </a:p>
      </dgm:t>
    </dgm:pt>
    <dgm:pt modelId="{8D9285FE-39AB-45F6-B126-6D1281857244}" type="sibTrans" cxnId="{87F4DCFD-5859-46E0-8A2B-EEE8F852B00C}">
      <dgm:prSet/>
      <dgm:spPr/>
      <dgm:t>
        <a:bodyPr/>
        <a:lstStyle/>
        <a:p>
          <a:endParaRPr lang="en-CA"/>
        </a:p>
      </dgm:t>
    </dgm:pt>
    <dgm:pt modelId="{69C3621C-BF60-47DB-BEC7-CFFD13D409C1}">
      <dgm:prSet/>
      <dgm:spPr/>
      <dgm:t>
        <a:bodyPr/>
        <a:lstStyle/>
        <a:p>
          <a:pPr rtl="0"/>
          <a:r>
            <a:rPr lang="en-US" dirty="0" smtClean="0"/>
            <a:t>These experiences led her to become a leading proponent of comprehensive assessment of older adults  and she is considered as one of the pioneers of geriatric medicine</a:t>
          </a:r>
          <a:endParaRPr lang="en-CA" dirty="0"/>
        </a:p>
      </dgm:t>
    </dgm:pt>
    <dgm:pt modelId="{D34B70AE-F387-4ED9-95DD-2690B5337A7E}" type="parTrans" cxnId="{C3032C8D-A754-47E3-B844-DE058A1AC635}">
      <dgm:prSet/>
      <dgm:spPr/>
      <dgm:t>
        <a:bodyPr/>
        <a:lstStyle/>
        <a:p>
          <a:endParaRPr lang="en-CA"/>
        </a:p>
      </dgm:t>
    </dgm:pt>
    <dgm:pt modelId="{E57237DD-326A-4B48-805C-5DA4A6BCEDC7}" type="sibTrans" cxnId="{C3032C8D-A754-47E3-B844-DE058A1AC635}">
      <dgm:prSet/>
      <dgm:spPr/>
      <dgm:t>
        <a:bodyPr/>
        <a:lstStyle/>
        <a:p>
          <a:endParaRPr lang="en-CA"/>
        </a:p>
      </dgm:t>
    </dgm:pt>
    <dgm:pt modelId="{36CF2B15-B6C5-4099-A33F-85EB6D0BBCE9}">
      <dgm:prSet/>
      <dgm:spPr/>
      <dgm:t>
        <a:bodyPr/>
        <a:lstStyle/>
        <a:p>
          <a:pPr rtl="0"/>
          <a:r>
            <a:rPr lang="en-US" dirty="0" smtClean="0"/>
            <a:t>CGA is now applied internationally</a:t>
          </a:r>
          <a:endParaRPr lang="en-CA" dirty="0"/>
        </a:p>
      </dgm:t>
    </dgm:pt>
    <dgm:pt modelId="{3C75C7D5-AAD1-4E5F-AE02-49481B7EAA6F}" type="parTrans" cxnId="{E218F1EF-84B8-4DD2-9D25-782F40295569}">
      <dgm:prSet/>
      <dgm:spPr/>
      <dgm:t>
        <a:bodyPr/>
        <a:lstStyle/>
        <a:p>
          <a:endParaRPr lang="en-CA"/>
        </a:p>
      </dgm:t>
    </dgm:pt>
    <dgm:pt modelId="{CCCC30A1-3F64-484F-8123-EEF7CCBC2CA9}" type="sibTrans" cxnId="{E218F1EF-84B8-4DD2-9D25-782F40295569}">
      <dgm:prSet/>
      <dgm:spPr/>
      <dgm:t>
        <a:bodyPr/>
        <a:lstStyle/>
        <a:p>
          <a:endParaRPr lang="en-CA"/>
        </a:p>
      </dgm:t>
    </dgm:pt>
    <dgm:pt modelId="{884B100B-3795-4AED-8EAD-AE89FB925A04}" type="pres">
      <dgm:prSet presAssocID="{1FC1348D-1301-493E-A4C2-B15DB7E6F8B3}" presName="Name0" presStyleCnt="0">
        <dgm:presLayoutVars>
          <dgm:dir/>
          <dgm:animLvl val="lvl"/>
          <dgm:resizeHandles val="exact"/>
        </dgm:presLayoutVars>
      </dgm:prSet>
      <dgm:spPr/>
      <dgm:t>
        <a:bodyPr/>
        <a:lstStyle/>
        <a:p>
          <a:endParaRPr lang="en-CA"/>
        </a:p>
      </dgm:t>
    </dgm:pt>
    <dgm:pt modelId="{BE2D0D30-270A-405E-A1CF-2E86DAA5D3E5}" type="pres">
      <dgm:prSet presAssocID="{36CF2B15-B6C5-4099-A33F-85EB6D0BBCE9}" presName="boxAndChildren" presStyleCnt="0"/>
      <dgm:spPr/>
    </dgm:pt>
    <dgm:pt modelId="{B514D0BD-25AB-44D2-B03D-E5570FC8A320}" type="pres">
      <dgm:prSet presAssocID="{36CF2B15-B6C5-4099-A33F-85EB6D0BBCE9}" presName="parentTextBox" presStyleLbl="node1" presStyleIdx="0" presStyleCnt="7"/>
      <dgm:spPr/>
      <dgm:t>
        <a:bodyPr/>
        <a:lstStyle/>
        <a:p>
          <a:endParaRPr lang="en-CA"/>
        </a:p>
      </dgm:t>
    </dgm:pt>
    <dgm:pt modelId="{863D2F16-3473-48EC-ABBD-B15E311A3EE7}" type="pres">
      <dgm:prSet presAssocID="{E57237DD-326A-4B48-805C-5DA4A6BCEDC7}" presName="sp" presStyleCnt="0"/>
      <dgm:spPr/>
    </dgm:pt>
    <dgm:pt modelId="{2F6AA388-A351-4729-AFE0-376704AA4039}" type="pres">
      <dgm:prSet presAssocID="{69C3621C-BF60-47DB-BEC7-CFFD13D409C1}" presName="arrowAndChildren" presStyleCnt="0"/>
      <dgm:spPr/>
    </dgm:pt>
    <dgm:pt modelId="{40A16C0C-7405-4C1B-92BB-A2A44CAA4EC9}" type="pres">
      <dgm:prSet presAssocID="{69C3621C-BF60-47DB-BEC7-CFFD13D409C1}" presName="parentTextArrow" presStyleLbl="node1" presStyleIdx="1" presStyleCnt="7"/>
      <dgm:spPr/>
      <dgm:t>
        <a:bodyPr/>
        <a:lstStyle/>
        <a:p>
          <a:endParaRPr lang="en-CA"/>
        </a:p>
      </dgm:t>
    </dgm:pt>
    <dgm:pt modelId="{CC31B4A0-6CDB-45EE-90D8-6E5E5E990314}" type="pres">
      <dgm:prSet presAssocID="{8D9285FE-39AB-45F6-B126-6D1281857244}" presName="sp" presStyleCnt="0"/>
      <dgm:spPr/>
    </dgm:pt>
    <dgm:pt modelId="{48A7B234-7D96-4C24-B2DB-CAE4AF3FAD55}" type="pres">
      <dgm:prSet presAssocID="{5078933F-E0DA-45FD-9940-5433F0221DCD}" presName="arrowAndChildren" presStyleCnt="0"/>
      <dgm:spPr/>
    </dgm:pt>
    <dgm:pt modelId="{BDFD3014-C901-4F04-9630-CB45F624AE99}" type="pres">
      <dgm:prSet presAssocID="{5078933F-E0DA-45FD-9940-5433F0221DCD}" presName="parentTextArrow" presStyleLbl="node1" presStyleIdx="2" presStyleCnt="7"/>
      <dgm:spPr/>
      <dgm:t>
        <a:bodyPr/>
        <a:lstStyle/>
        <a:p>
          <a:endParaRPr lang="en-CA"/>
        </a:p>
      </dgm:t>
    </dgm:pt>
    <dgm:pt modelId="{D8871FDE-DA2F-407B-B405-04C3B6768669}" type="pres">
      <dgm:prSet presAssocID="{3F6980D6-FBFA-4B1D-B988-C4D76735B1CC}" presName="sp" presStyleCnt="0"/>
      <dgm:spPr/>
    </dgm:pt>
    <dgm:pt modelId="{86D0AD8E-6301-4ADA-B596-A60C4940AA76}" type="pres">
      <dgm:prSet presAssocID="{956E0F68-D1A2-44D1-A101-9FDAA39B50D4}" presName="arrowAndChildren" presStyleCnt="0"/>
      <dgm:spPr/>
    </dgm:pt>
    <dgm:pt modelId="{74763495-D7BF-420B-9170-3F07EF64502F}" type="pres">
      <dgm:prSet presAssocID="{956E0F68-D1A2-44D1-A101-9FDAA39B50D4}" presName="parentTextArrow" presStyleLbl="node1" presStyleIdx="3" presStyleCnt="7"/>
      <dgm:spPr/>
      <dgm:t>
        <a:bodyPr/>
        <a:lstStyle/>
        <a:p>
          <a:endParaRPr lang="en-CA"/>
        </a:p>
      </dgm:t>
    </dgm:pt>
    <dgm:pt modelId="{AFAA76E8-E391-4DC1-B824-7CA7B510A3A7}" type="pres">
      <dgm:prSet presAssocID="{4E8DFA64-8C0E-4C67-8274-B203149EF3B2}" presName="sp" presStyleCnt="0"/>
      <dgm:spPr/>
    </dgm:pt>
    <dgm:pt modelId="{380E9097-CC01-482F-ABE3-94BF608E9370}" type="pres">
      <dgm:prSet presAssocID="{203A6857-8D4B-4BA6-BDAA-0DF93B10D243}" presName="arrowAndChildren" presStyleCnt="0"/>
      <dgm:spPr/>
    </dgm:pt>
    <dgm:pt modelId="{32AD2891-AB22-484F-BD83-87C6CCE394B1}" type="pres">
      <dgm:prSet presAssocID="{203A6857-8D4B-4BA6-BDAA-0DF93B10D243}" presName="parentTextArrow" presStyleLbl="node1" presStyleIdx="4" presStyleCnt="7"/>
      <dgm:spPr/>
      <dgm:t>
        <a:bodyPr/>
        <a:lstStyle/>
        <a:p>
          <a:endParaRPr lang="en-CA"/>
        </a:p>
      </dgm:t>
    </dgm:pt>
    <dgm:pt modelId="{60459C6A-DEDC-4E3E-93F4-09359A91E918}" type="pres">
      <dgm:prSet presAssocID="{1B9046F0-B8BE-43DF-B4C1-058EA603404C}" presName="sp" presStyleCnt="0"/>
      <dgm:spPr/>
    </dgm:pt>
    <dgm:pt modelId="{71A495B8-6124-4E0F-914E-7B51BF684269}" type="pres">
      <dgm:prSet presAssocID="{E3D028E8-1BC6-4446-AB18-619EBD39122F}" presName="arrowAndChildren" presStyleCnt="0"/>
      <dgm:spPr/>
    </dgm:pt>
    <dgm:pt modelId="{1C29BBD2-09BB-45F9-AF59-CD7AC038F56E}" type="pres">
      <dgm:prSet presAssocID="{E3D028E8-1BC6-4446-AB18-619EBD39122F}" presName="parentTextArrow" presStyleLbl="node1" presStyleIdx="5" presStyleCnt="7"/>
      <dgm:spPr/>
      <dgm:t>
        <a:bodyPr/>
        <a:lstStyle/>
        <a:p>
          <a:endParaRPr lang="en-CA"/>
        </a:p>
      </dgm:t>
    </dgm:pt>
    <dgm:pt modelId="{4C936CF3-FA6F-4485-900F-CB3D8CE5FEEF}" type="pres">
      <dgm:prSet presAssocID="{6F8CC01B-5540-4C63-BCBC-2E8344DFECBD}" presName="sp" presStyleCnt="0"/>
      <dgm:spPr/>
    </dgm:pt>
    <dgm:pt modelId="{32B0A347-D407-44D5-9E3A-A116EE53B686}" type="pres">
      <dgm:prSet presAssocID="{D2715F15-C597-4F08-AA23-E880761A20D7}" presName="arrowAndChildren" presStyleCnt="0"/>
      <dgm:spPr/>
    </dgm:pt>
    <dgm:pt modelId="{7EF94ECD-4480-49B0-A6A6-A5C17B0FD966}" type="pres">
      <dgm:prSet presAssocID="{D2715F15-C597-4F08-AA23-E880761A20D7}" presName="parentTextArrow" presStyleLbl="node1" presStyleIdx="6" presStyleCnt="7"/>
      <dgm:spPr/>
      <dgm:t>
        <a:bodyPr/>
        <a:lstStyle/>
        <a:p>
          <a:endParaRPr lang="en-CA"/>
        </a:p>
      </dgm:t>
    </dgm:pt>
  </dgm:ptLst>
  <dgm:cxnLst>
    <dgm:cxn modelId="{DC27DE73-9B89-47FB-9877-E41CDAD361FA}" type="presOf" srcId="{5078933F-E0DA-45FD-9940-5433F0221DCD}" destId="{BDFD3014-C901-4F04-9630-CB45F624AE99}" srcOrd="0" destOrd="0" presId="urn:microsoft.com/office/officeart/2005/8/layout/process4"/>
    <dgm:cxn modelId="{AF62ED44-17A8-4BC4-B253-C57C894A9F31}" srcId="{1FC1348D-1301-493E-A4C2-B15DB7E6F8B3}" destId="{203A6857-8D4B-4BA6-BDAA-0DF93B10D243}" srcOrd="2" destOrd="0" parTransId="{BE3F1736-9BE6-41E7-97A7-2C9CC3818EC2}" sibTransId="{4E8DFA64-8C0E-4C67-8274-B203149EF3B2}"/>
    <dgm:cxn modelId="{87F4DCFD-5859-46E0-8A2B-EEE8F852B00C}" srcId="{1FC1348D-1301-493E-A4C2-B15DB7E6F8B3}" destId="{5078933F-E0DA-45FD-9940-5433F0221DCD}" srcOrd="4" destOrd="0" parTransId="{4A429872-3953-4048-BF31-BBACBBC812CD}" sibTransId="{8D9285FE-39AB-45F6-B126-6D1281857244}"/>
    <dgm:cxn modelId="{C3032C8D-A754-47E3-B844-DE058A1AC635}" srcId="{1FC1348D-1301-493E-A4C2-B15DB7E6F8B3}" destId="{69C3621C-BF60-47DB-BEC7-CFFD13D409C1}" srcOrd="5" destOrd="0" parTransId="{D34B70AE-F387-4ED9-95DD-2690B5337A7E}" sibTransId="{E57237DD-326A-4B48-805C-5DA4A6BCEDC7}"/>
    <dgm:cxn modelId="{3AB8B4E6-C3FF-4652-9C1C-E5996EBE9CC0}" type="presOf" srcId="{69C3621C-BF60-47DB-BEC7-CFFD13D409C1}" destId="{40A16C0C-7405-4C1B-92BB-A2A44CAA4EC9}" srcOrd="0" destOrd="0" presId="urn:microsoft.com/office/officeart/2005/8/layout/process4"/>
    <dgm:cxn modelId="{389790C0-93AF-4763-BD3A-0304F69E370A}" srcId="{1FC1348D-1301-493E-A4C2-B15DB7E6F8B3}" destId="{D2715F15-C597-4F08-AA23-E880761A20D7}" srcOrd="0" destOrd="0" parTransId="{CEC3B1E5-C2FE-49E2-A280-85A326452CBB}" sibTransId="{6F8CC01B-5540-4C63-BCBC-2E8344DFECBD}"/>
    <dgm:cxn modelId="{A9B767F1-1924-4E9A-A672-75E1CCCC03F8}" type="presOf" srcId="{36CF2B15-B6C5-4099-A33F-85EB6D0BBCE9}" destId="{B514D0BD-25AB-44D2-B03D-E5570FC8A320}" srcOrd="0" destOrd="0" presId="urn:microsoft.com/office/officeart/2005/8/layout/process4"/>
    <dgm:cxn modelId="{8E702632-9FB8-439A-8146-9CEE5C6EA28B}" type="presOf" srcId="{E3D028E8-1BC6-4446-AB18-619EBD39122F}" destId="{1C29BBD2-09BB-45F9-AF59-CD7AC038F56E}" srcOrd="0" destOrd="0" presId="urn:microsoft.com/office/officeart/2005/8/layout/process4"/>
    <dgm:cxn modelId="{8B6BA482-2CF4-493C-8A34-E5269B440D8D}" type="presOf" srcId="{203A6857-8D4B-4BA6-BDAA-0DF93B10D243}" destId="{32AD2891-AB22-484F-BD83-87C6CCE394B1}" srcOrd="0" destOrd="0" presId="urn:microsoft.com/office/officeart/2005/8/layout/process4"/>
    <dgm:cxn modelId="{E218F1EF-84B8-4DD2-9D25-782F40295569}" srcId="{1FC1348D-1301-493E-A4C2-B15DB7E6F8B3}" destId="{36CF2B15-B6C5-4099-A33F-85EB6D0BBCE9}" srcOrd="6" destOrd="0" parTransId="{3C75C7D5-AAD1-4E5F-AE02-49481B7EAA6F}" sibTransId="{CCCC30A1-3F64-484F-8123-EEF7CCBC2CA9}"/>
    <dgm:cxn modelId="{79DFB3F4-1756-43D1-9FE3-090AD31ACC1F}" type="presOf" srcId="{956E0F68-D1A2-44D1-A101-9FDAA39B50D4}" destId="{74763495-D7BF-420B-9170-3F07EF64502F}" srcOrd="0" destOrd="0" presId="urn:microsoft.com/office/officeart/2005/8/layout/process4"/>
    <dgm:cxn modelId="{94CFF40E-DFF7-4D7E-BC47-B29477AE96C7}" srcId="{1FC1348D-1301-493E-A4C2-B15DB7E6F8B3}" destId="{956E0F68-D1A2-44D1-A101-9FDAA39B50D4}" srcOrd="3" destOrd="0" parTransId="{58E08B93-FD47-4333-BE7C-1E5085719D41}" sibTransId="{3F6980D6-FBFA-4B1D-B988-C4D76735B1CC}"/>
    <dgm:cxn modelId="{0475BF6C-1003-43AE-A64B-70FAB87DDCFE}" type="presOf" srcId="{1FC1348D-1301-493E-A4C2-B15DB7E6F8B3}" destId="{884B100B-3795-4AED-8EAD-AE89FB925A04}" srcOrd="0" destOrd="0" presId="urn:microsoft.com/office/officeart/2005/8/layout/process4"/>
    <dgm:cxn modelId="{B7511BF2-C28C-4824-98E5-8F4E7B77273C}" srcId="{1FC1348D-1301-493E-A4C2-B15DB7E6F8B3}" destId="{E3D028E8-1BC6-4446-AB18-619EBD39122F}" srcOrd="1" destOrd="0" parTransId="{2BCC8D13-DFD1-4022-B02E-D0F80F074122}" sibTransId="{1B9046F0-B8BE-43DF-B4C1-058EA603404C}"/>
    <dgm:cxn modelId="{0C658FBD-206A-4A46-ABAB-89B6D65C973F}" type="presOf" srcId="{D2715F15-C597-4F08-AA23-E880761A20D7}" destId="{7EF94ECD-4480-49B0-A6A6-A5C17B0FD966}" srcOrd="0" destOrd="0" presId="urn:microsoft.com/office/officeart/2005/8/layout/process4"/>
    <dgm:cxn modelId="{FFEC7686-FCF6-4BE7-BD7C-2C0A447F1F74}" type="presParOf" srcId="{884B100B-3795-4AED-8EAD-AE89FB925A04}" destId="{BE2D0D30-270A-405E-A1CF-2E86DAA5D3E5}" srcOrd="0" destOrd="0" presId="urn:microsoft.com/office/officeart/2005/8/layout/process4"/>
    <dgm:cxn modelId="{BA83A3F6-DE9F-4D30-8150-3E3D877E8125}" type="presParOf" srcId="{BE2D0D30-270A-405E-A1CF-2E86DAA5D3E5}" destId="{B514D0BD-25AB-44D2-B03D-E5570FC8A320}" srcOrd="0" destOrd="0" presId="urn:microsoft.com/office/officeart/2005/8/layout/process4"/>
    <dgm:cxn modelId="{D6DB9658-4F88-440F-8A27-81047661DDE3}" type="presParOf" srcId="{884B100B-3795-4AED-8EAD-AE89FB925A04}" destId="{863D2F16-3473-48EC-ABBD-B15E311A3EE7}" srcOrd="1" destOrd="0" presId="urn:microsoft.com/office/officeart/2005/8/layout/process4"/>
    <dgm:cxn modelId="{41BDFEDB-8038-441F-B9D4-92ADDAC963E6}" type="presParOf" srcId="{884B100B-3795-4AED-8EAD-AE89FB925A04}" destId="{2F6AA388-A351-4729-AFE0-376704AA4039}" srcOrd="2" destOrd="0" presId="urn:microsoft.com/office/officeart/2005/8/layout/process4"/>
    <dgm:cxn modelId="{E44BCF5C-B332-47CD-AA51-C062631205DF}" type="presParOf" srcId="{2F6AA388-A351-4729-AFE0-376704AA4039}" destId="{40A16C0C-7405-4C1B-92BB-A2A44CAA4EC9}" srcOrd="0" destOrd="0" presId="urn:microsoft.com/office/officeart/2005/8/layout/process4"/>
    <dgm:cxn modelId="{47DDC878-11C4-4AB8-8172-2204EB2DDBE6}" type="presParOf" srcId="{884B100B-3795-4AED-8EAD-AE89FB925A04}" destId="{CC31B4A0-6CDB-45EE-90D8-6E5E5E990314}" srcOrd="3" destOrd="0" presId="urn:microsoft.com/office/officeart/2005/8/layout/process4"/>
    <dgm:cxn modelId="{FBA50FEF-01E7-4008-A5F2-A9584697327E}" type="presParOf" srcId="{884B100B-3795-4AED-8EAD-AE89FB925A04}" destId="{48A7B234-7D96-4C24-B2DB-CAE4AF3FAD55}" srcOrd="4" destOrd="0" presId="urn:microsoft.com/office/officeart/2005/8/layout/process4"/>
    <dgm:cxn modelId="{7F326EDC-C704-4FC1-989D-160282D6A08B}" type="presParOf" srcId="{48A7B234-7D96-4C24-B2DB-CAE4AF3FAD55}" destId="{BDFD3014-C901-4F04-9630-CB45F624AE99}" srcOrd="0" destOrd="0" presId="urn:microsoft.com/office/officeart/2005/8/layout/process4"/>
    <dgm:cxn modelId="{C0E3EF0B-E0F1-4854-97A2-D70AD1CDF0D2}" type="presParOf" srcId="{884B100B-3795-4AED-8EAD-AE89FB925A04}" destId="{D8871FDE-DA2F-407B-B405-04C3B6768669}" srcOrd="5" destOrd="0" presId="urn:microsoft.com/office/officeart/2005/8/layout/process4"/>
    <dgm:cxn modelId="{D950BE1E-79A9-4D79-80C6-69CD17B77578}" type="presParOf" srcId="{884B100B-3795-4AED-8EAD-AE89FB925A04}" destId="{86D0AD8E-6301-4ADA-B596-A60C4940AA76}" srcOrd="6" destOrd="0" presId="urn:microsoft.com/office/officeart/2005/8/layout/process4"/>
    <dgm:cxn modelId="{4FCEEEBF-F568-4A26-B6BA-B9E20AAF7C73}" type="presParOf" srcId="{86D0AD8E-6301-4ADA-B596-A60C4940AA76}" destId="{74763495-D7BF-420B-9170-3F07EF64502F}" srcOrd="0" destOrd="0" presId="urn:microsoft.com/office/officeart/2005/8/layout/process4"/>
    <dgm:cxn modelId="{DB8A69EB-14CB-4836-BE50-D8B72B6C5466}" type="presParOf" srcId="{884B100B-3795-4AED-8EAD-AE89FB925A04}" destId="{AFAA76E8-E391-4DC1-B824-7CA7B510A3A7}" srcOrd="7" destOrd="0" presId="urn:microsoft.com/office/officeart/2005/8/layout/process4"/>
    <dgm:cxn modelId="{26E6D246-C1A4-476A-96AF-F8C60B3EA9D2}" type="presParOf" srcId="{884B100B-3795-4AED-8EAD-AE89FB925A04}" destId="{380E9097-CC01-482F-ABE3-94BF608E9370}" srcOrd="8" destOrd="0" presId="urn:microsoft.com/office/officeart/2005/8/layout/process4"/>
    <dgm:cxn modelId="{6F49E142-E511-4509-86A7-49C9A46204F7}" type="presParOf" srcId="{380E9097-CC01-482F-ABE3-94BF608E9370}" destId="{32AD2891-AB22-484F-BD83-87C6CCE394B1}" srcOrd="0" destOrd="0" presId="urn:microsoft.com/office/officeart/2005/8/layout/process4"/>
    <dgm:cxn modelId="{B15954F6-1C1D-44BE-86BE-96FF6DB4B574}" type="presParOf" srcId="{884B100B-3795-4AED-8EAD-AE89FB925A04}" destId="{60459C6A-DEDC-4E3E-93F4-09359A91E918}" srcOrd="9" destOrd="0" presId="urn:microsoft.com/office/officeart/2005/8/layout/process4"/>
    <dgm:cxn modelId="{DA097EFE-C823-414E-9F4B-E2B00289D6B3}" type="presParOf" srcId="{884B100B-3795-4AED-8EAD-AE89FB925A04}" destId="{71A495B8-6124-4E0F-914E-7B51BF684269}" srcOrd="10" destOrd="0" presId="urn:microsoft.com/office/officeart/2005/8/layout/process4"/>
    <dgm:cxn modelId="{25715E86-EDD6-4625-8D71-3C408FCF504A}" type="presParOf" srcId="{71A495B8-6124-4E0F-914E-7B51BF684269}" destId="{1C29BBD2-09BB-45F9-AF59-CD7AC038F56E}" srcOrd="0" destOrd="0" presId="urn:microsoft.com/office/officeart/2005/8/layout/process4"/>
    <dgm:cxn modelId="{1CAC3656-83DC-4096-AD58-5E423FE3FB07}" type="presParOf" srcId="{884B100B-3795-4AED-8EAD-AE89FB925A04}" destId="{4C936CF3-FA6F-4485-900F-CB3D8CE5FEEF}" srcOrd="11" destOrd="0" presId="urn:microsoft.com/office/officeart/2005/8/layout/process4"/>
    <dgm:cxn modelId="{B183E170-2C48-444B-94E4-C012EAFE17BC}" type="presParOf" srcId="{884B100B-3795-4AED-8EAD-AE89FB925A04}" destId="{32B0A347-D407-44D5-9E3A-A116EE53B686}" srcOrd="12" destOrd="0" presId="urn:microsoft.com/office/officeart/2005/8/layout/process4"/>
    <dgm:cxn modelId="{4A218F39-1614-4E83-A1E9-58D5F132A365}" type="presParOf" srcId="{32B0A347-D407-44D5-9E3A-A116EE53B686}" destId="{7EF94ECD-4480-49B0-A6A6-A5C17B0FD966}" srcOrd="0" destOrd="0" presId="urn:microsoft.com/office/officeart/2005/8/layout/process4"/>
  </dgm:cxnLst>
  <dgm:bg>
    <a:solidFill>
      <a:schemeClr val="bg2"/>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2D38D3-0BEE-4518-8343-925427FE9DCC}"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CA"/>
        </a:p>
      </dgm:t>
    </dgm:pt>
    <dgm:pt modelId="{9307B390-BF1C-4817-827C-C3E7DF97A965}">
      <dgm:prSet/>
      <dgm:spPr/>
      <dgm:t>
        <a:bodyPr/>
        <a:lstStyle/>
        <a:p>
          <a:pPr rtl="0"/>
          <a:r>
            <a:rPr lang="en-CA" b="1" dirty="0" smtClean="0"/>
            <a:t>Systemic</a:t>
          </a:r>
          <a:r>
            <a:rPr lang="en-CA" dirty="0" smtClean="0"/>
            <a:t> evaluation of a frail older person by a </a:t>
          </a:r>
          <a:r>
            <a:rPr lang="en-CA" b="1" dirty="0" smtClean="0"/>
            <a:t>team of health care professionals </a:t>
          </a:r>
          <a:r>
            <a:rPr lang="en-CA" dirty="0" smtClean="0"/>
            <a:t>can uncover treatable health problems and lead to improved health outcomes</a:t>
          </a:r>
          <a:endParaRPr lang="en-CA" dirty="0"/>
        </a:p>
      </dgm:t>
    </dgm:pt>
    <dgm:pt modelId="{C62CEB1B-91D4-44D3-A71C-F4C9BBA1426A}" type="parTrans" cxnId="{BDF4DFC5-154C-4FD1-AB98-3AED895B6910}">
      <dgm:prSet/>
      <dgm:spPr/>
      <dgm:t>
        <a:bodyPr/>
        <a:lstStyle/>
        <a:p>
          <a:endParaRPr lang="en-CA"/>
        </a:p>
      </dgm:t>
    </dgm:pt>
    <dgm:pt modelId="{75D9D6E7-1084-490D-8B15-BF917D551BB4}" type="sibTrans" cxnId="{BDF4DFC5-154C-4FD1-AB98-3AED895B6910}">
      <dgm:prSet/>
      <dgm:spPr/>
      <dgm:t>
        <a:bodyPr/>
        <a:lstStyle/>
        <a:p>
          <a:endParaRPr lang="en-CA"/>
        </a:p>
      </dgm:t>
    </dgm:pt>
    <dgm:pt modelId="{D5A9327A-6CAC-40DD-8575-086B14088B32}">
      <dgm:prSet/>
      <dgm:spPr/>
      <dgm:t>
        <a:bodyPr/>
        <a:lstStyle/>
        <a:p>
          <a:pPr rtl="0"/>
          <a:r>
            <a:rPr lang="en-US" dirty="0" smtClean="0"/>
            <a:t>When compared to ‘usual care’ in RCTs in hospital settings, CGA has been shown to have positive effects on key  outcomes. </a:t>
          </a:r>
          <a:endParaRPr lang="en-CA" dirty="0"/>
        </a:p>
      </dgm:t>
    </dgm:pt>
    <dgm:pt modelId="{229F003C-AB6D-49B0-9097-642E19F06441}" type="parTrans" cxnId="{8F1BB428-9905-47C7-A4D1-2B8E4A2AFCBE}">
      <dgm:prSet/>
      <dgm:spPr/>
      <dgm:t>
        <a:bodyPr/>
        <a:lstStyle/>
        <a:p>
          <a:endParaRPr lang="en-CA"/>
        </a:p>
      </dgm:t>
    </dgm:pt>
    <dgm:pt modelId="{20F6652B-6337-4619-8D75-141E6CB9BF3A}" type="sibTrans" cxnId="{8F1BB428-9905-47C7-A4D1-2B8E4A2AFCBE}">
      <dgm:prSet/>
      <dgm:spPr/>
      <dgm:t>
        <a:bodyPr/>
        <a:lstStyle/>
        <a:p>
          <a:endParaRPr lang="en-CA"/>
        </a:p>
      </dgm:t>
    </dgm:pt>
    <dgm:pt modelId="{455DF3EB-A287-483B-B918-A0720E77E297}">
      <dgm:prSet/>
      <dgm:spPr>
        <a:solidFill>
          <a:schemeClr val="tx1"/>
        </a:solidFill>
      </dgm:spPr>
      <dgm:t>
        <a:bodyPr/>
        <a:lstStyle/>
        <a:p>
          <a:pPr rtl="0"/>
          <a:r>
            <a:rPr lang="en-US" dirty="0" smtClean="0"/>
            <a:t>A major difference between geriatric medicine and adult medicine is the emphasis on a </a:t>
          </a:r>
          <a:r>
            <a:rPr lang="en-US" b="1" dirty="0" smtClean="0"/>
            <a:t>holistic approach</a:t>
          </a:r>
          <a:endParaRPr lang="en-CA" dirty="0"/>
        </a:p>
      </dgm:t>
    </dgm:pt>
    <dgm:pt modelId="{5BB1188B-5B6B-48AA-8827-54D51C0B9456}" type="parTrans" cxnId="{A1E0728F-F867-414C-A706-CF7A676C1C54}">
      <dgm:prSet/>
      <dgm:spPr/>
      <dgm:t>
        <a:bodyPr/>
        <a:lstStyle/>
        <a:p>
          <a:endParaRPr lang="en-CA"/>
        </a:p>
      </dgm:t>
    </dgm:pt>
    <dgm:pt modelId="{29E03AFC-652D-4DF8-B05A-5C45F0099119}" type="sibTrans" cxnId="{A1E0728F-F867-414C-A706-CF7A676C1C54}">
      <dgm:prSet/>
      <dgm:spPr/>
      <dgm:t>
        <a:bodyPr/>
        <a:lstStyle/>
        <a:p>
          <a:endParaRPr lang="en-CA"/>
        </a:p>
      </dgm:t>
    </dgm:pt>
    <dgm:pt modelId="{88B37482-29BA-4E93-854B-52FA4B8E03B9}">
      <dgm:prSet/>
      <dgm:spPr/>
      <dgm:t>
        <a:bodyPr/>
        <a:lstStyle/>
        <a:p>
          <a:pPr rtl="0"/>
          <a:r>
            <a:rPr lang="en-US" dirty="0" smtClean="0"/>
            <a:t>A holistic, systematic  approach needs to be adopted by health care providers mainly because of the complex  needs of seniors</a:t>
          </a:r>
          <a:endParaRPr lang="en-CA" dirty="0"/>
        </a:p>
      </dgm:t>
    </dgm:pt>
    <dgm:pt modelId="{5A0DC47F-EB41-438C-BDA7-7E488BC78393}" type="parTrans" cxnId="{54120A38-8C1D-4525-8762-1EF868395881}">
      <dgm:prSet/>
      <dgm:spPr/>
      <dgm:t>
        <a:bodyPr/>
        <a:lstStyle/>
        <a:p>
          <a:endParaRPr lang="en-CA"/>
        </a:p>
      </dgm:t>
    </dgm:pt>
    <dgm:pt modelId="{2F126AC8-8584-46BC-B531-0A377D83AD14}" type="sibTrans" cxnId="{54120A38-8C1D-4525-8762-1EF868395881}">
      <dgm:prSet/>
      <dgm:spPr/>
      <dgm:t>
        <a:bodyPr/>
        <a:lstStyle/>
        <a:p>
          <a:endParaRPr lang="en-CA"/>
        </a:p>
      </dgm:t>
    </dgm:pt>
    <dgm:pt modelId="{2106E22D-A939-4A43-9B77-14E1240BC8B3}">
      <dgm:prSet/>
      <dgm:spPr/>
      <dgm:t>
        <a:bodyPr/>
        <a:lstStyle/>
        <a:p>
          <a:pPr rtl="0"/>
          <a:r>
            <a:rPr lang="en-US" dirty="0" smtClean="0"/>
            <a:t>In view of the complexity an Interprofessional team is necessary </a:t>
          </a:r>
          <a:endParaRPr lang="en-CA" dirty="0"/>
        </a:p>
      </dgm:t>
    </dgm:pt>
    <dgm:pt modelId="{7F93009C-56F6-4EAC-A285-AF62B995C4DB}" type="parTrans" cxnId="{BFA93E2F-37A0-4C8E-9909-EB6766C5FEB6}">
      <dgm:prSet/>
      <dgm:spPr/>
      <dgm:t>
        <a:bodyPr/>
        <a:lstStyle/>
        <a:p>
          <a:endParaRPr lang="en-CA"/>
        </a:p>
      </dgm:t>
    </dgm:pt>
    <dgm:pt modelId="{256F639F-081E-4EA4-81B8-A55FD1BDD99B}" type="sibTrans" cxnId="{BFA93E2F-37A0-4C8E-9909-EB6766C5FEB6}">
      <dgm:prSet/>
      <dgm:spPr/>
      <dgm:t>
        <a:bodyPr/>
        <a:lstStyle/>
        <a:p>
          <a:endParaRPr lang="en-CA"/>
        </a:p>
      </dgm:t>
    </dgm:pt>
    <dgm:pt modelId="{44D2352E-EC2A-474F-A827-7CEC61BEE3D3}" type="pres">
      <dgm:prSet presAssocID="{3A2D38D3-0BEE-4518-8343-925427FE9DCC}" presName="linear" presStyleCnt="0">
        <dgm:presLayoutVars>
          <dgm:animLvl val="lvl"/>
          <dgm:resizeHandles val="exact"/>
        </dgm:presLayoutVars>
      </dgm:prSet>
      <dgm:spPr/>
      <dgm:t>
        <a:bodyPr/>
        <a:lstStyle/>
        <a:p>
          <a:endParaRPr lang="en-CA"/>
        </a:p>
      </dgm:t>
    </dgm:pt>
    <dgm:pt modelId="{DD2E114B-C92D-4965-923D-8EA26050C474}" type="pres">
      <dgm:prSet presAssocID="{9307B390-BF1C-4817-827C-C3E7DF97A965}" presName="parentText" presStyleLbl="node1" presStyleIdx="0" presStyleCnt="5">
        <dgm:presLayoutVars>
          <dgm:chMax val="0"/>
          <dgm:bulletEnabled val="1"/>
        </dgm:presLayoutVars>
      </dgm:prSet>
      <dgm:spPr/>
      <dgm:t>
        <a:bodyPr/>
        <a:lstStyle/>
        <a:p>
          <a:endParaRPr lang="en-CA"/>
        </a:p>
      </dgm:t>
    </dgm:pt>
    <dgm:pt modelId="{E6F39D3C-803D-4599-A33B-4DF02A8D9EE0}" type="pres">
      <dgm:prSet presAssocID="{75D9D6E7-1084-490D-8B15-BF917D551BB4}" presName="spacer" presStyleCnt="0"/>
      <dgm:spPr/>
    </dgm:pt>
    <dgm:pt modelId="{3EA759F5-4BDD-40EE-B832-1E3EE96914EE}" type="pres">
      <dgm:prSet presAssocID="{D5A9327A-6CAC-40DD-8575-086B14088B32}" presName="parentText" presStyleLbl="node1" presStyleIdx="1" presStyleCnt="5">
        <dgm:presLayoutVars>
          <dgm:chMax val="0"/>
          <dgm:bulletEnabled val="1"/>
        </dgm:presLayoutVars>
      </dgm:prSet>
      <dgm:spPr/>
      <dgm:t>
        <a:bodyPr/>
        <a:lstStyle/>
        <a:p>
          <a:endParaRPr lang="en-CA"/>
        </a:p>
      </dgm:t>
    </dgm:pt>
    <dgm:pt modelId="{75C8EA85-36A1-4D5C-97AC-5C31F43492C0}" type="pres">
      <dgm:prSet presAssocID="{20F6652B-6337-4619-8D75-141E6CB9BF3A}" presName="spacer" presStyleCnt="0"/>
      <dgm:spPr/>
    </dgm:pt>
    <dgm:pt modelId="{08A436D1-B83B-4D1E-8E51-2D7B9B80CA94}" type="pres">
      <dgm:prSet presAssocID="{455DF3EB-A287-483B-B918-A0720E77E297}" presName="parentText" presStyleLbl="node1" presStyleIdx="2" presStyleCnt="5">
        <dgm:presLayoutVars>
          <dgm:chMax val="0"/>
          <dgm:bulletEnabled val="1"/>
        </dgm:presLayoutVars>
      </dgm:prSet>
      <dgm:spPr/>
      <dgm:t>
        <a:bodyPr/>
        <a:lstStyle/>
        <a:p>
          <a:endParaRPr lang="en-CA"/>
        </a:p>
      </dgm:t>
    </dgm:pt>
    <dgm:pt modelId="{BA172ABB-35D2-4DCE-AB78-E2AA2DC34A43}" type="pres">
      <dgm:prSet presAssocID="{29E03AFC-652D-4DF8-B05A-5C45F0099119}" presName="spacer" presStyleCnt="0"/>
      <dgm:spPr/>
    </dgm:pt>
    <dgm:pt modelId="{EA495FF4-EBD7-45EA-899C-60E4ED8F30BE}" type="pres">
      <dgm:prSet presAssocID="{88B37482-29BA-4E93-854B-52FA4B8E03B9}" presName="parentText" presStyleLbl="node1" presStyleIdx="3" presStyleCnt="5">
        <dgm:presLayoutVars>
          <dgm:chMax val="0"/>
          <dgm:bulletEnabled val="1"/>
        </dgm:presLayoutVars>
      </dgm:prSet>
      <dgm:spPr/>
      <dgm:t>
        <a:bodyPr/>
        <a:lstStyle/>
        <a:p>
          <a:endParaRPr lang="en-CA"/>
        </a:p>
      </dgm:t>
    </dgm:pt>
    <dgm:pt modelId="{3952B671-4C51-433A-A540-6508E45629E2}" type="pres">
      <dgm:prSet presAssocID="{2F126AC8-8584-46BC-B531-0A377D83AD14}" presName="spacer" presStyleCnt="0"/>
      <dgm:spPr/>
    </dgm:pt>
    <dgm:pt modelId="{AE41A600-E16E-499F-8E1C-A2092EA56D25}" type="pres">
      <dgm:prSet presAssocID="{2106E22D-A939-4A43-9B77-14E1240BC8B3}" presName="parentText" presStyleLbl="node1" presStyleIdx="4" presStyleCnt="5">
        <dgm:presLayoutVars>
          <dgm:chMax val="0"/>
          <dgm:bulletEnabled val="1"/>
        </dgm:presLayoutVars>
      </dgm:prSet>
      <dgm:spPr/>
      <dgm:t>
        <a:bodyPr/>
        <a:lstStyle/>
        <a:p>
          <a:endParaRPr lang="en-CA"/>
        </a:p>
      </dgm:t>
    </dgm:pt>
  </dgm:ptLst>
  <dgm:cxnLst>
    <dgm:cxn modelId="{F4E07E94-A634-4635-AAD3-164CB28405A6}" type="presOf" srcId="{3A2D38D3-0BEE-4518-8343-925427FE9DCC}" destId="{44D2352E-EC2A-474F-A827-7CEC61BEE3D3}" srcOrd="0" destOrd="0" presId="urn:microsoft.com/office/officeart/2005/8/layout/vList2"/>
    <dgm:cxn modelId="{C5A3E78E-0B39-43C3-809D-7AFA14670C1D}" type="presOf" srcId="{455DF3EB-A287-483B-B918-A0720E77E297}" destId="{08A436D1-B83B-4D1E-8E51-2D7B9B80CA94}" srcOrd="0" destOrd="0" presId="urn:microsoft.com/office/officeart/2005/8/layout/vList2"/>
    <dgm:cxn modelId="{796761F2-E328-41C3-8C51-423349C2E9D2}" type="presOf" srcId="{9307B390-BF1C-4817-827C-C3E7DF97A965}" destId="{DD2E114B-C92D-4965-923D-8EA26050C474}" srcOrd="0" destOrd="0" presId="urn:microsoft.com/office/officeart/2005/8/layout/vList2"/>
    <dgm:cxn modelId="{BFA93E2F-37A0-4C8E-9909-EB6766C5FEB6}" srcId="{3A2D38D3-0BEE-4518-8343-925427FE9DCC}" destId="{2106E22D-A939-4A43-9B77-14E1240BC8B3}" srcOrd="4" destOrd="0" parTransId="{7F93009C-56F6-4EAC-A285-AF62B995C4DB}" sibTransId="{256F639F-081E-4EA4-81B8-A55FD1BDD99B}"/>
    <dgm:cxn modelId="{122468B7-D699-4FC5-B5A9-A671D9CF232A}" type="presOf" srcId="{D5A9327A-6CAC-40DD-8575-086B14088B32}" destId="{3EA759F5-4BDD-40EE-B832-1E3EE96914EE}" srcOrd="0" destOrd="0" presId="urn:microsoft.com/office/officeart/2005/8/layout/vList2"/>
    <dgm:cxn modelId="{8F1BB428-9905-47C7-A4D1-2B8E4A2AFCBE}" srcId="{3A2D38D3-0BEE-4518-8343-925427FE9DCC}" destId="{D5A9327A-6CAC-40DD-8575-086B14088B32}" srcOrd="1" destOrd="0" parTransId="{229F003C-AB6D-49B0-9097-642E19F06441}" sibTransId="{20F6652B-6337-4619-8D75-141E6CB9BF3A}"/>
    <dgm:cxn modelId="{BDF4DFC5-154C-4FD1-AB98-3AED895B6910}" srcId="{3A2D38D3-0BEE-4518-8343-925427FE9DCC}" destId="{9307B390-BF1C-4817-827C-C3E7DF97A965}" srcOrd="0" destOrd="0" parTransId="{C62CEB1B-91D4-44D3-A71C-F4C9BBA1426A}" sibTransId="{75D9D6E7-1084-490D-8B15-BF917D551BB4}"/>
    <dgm:cxn modelId="{9E2090D5-3251-487D-854B-A5EAEFF2AC16}" type="presOf" srcId="{2106E22D-A939-4A43-9B77-14E1240BC8B3}" destId="{AE41A600-E16E-499F-8E1C-A2092EA56D25}" srcOrd="0" destOrd="0" presId="urn:microsoft.com/office/officeart/2005/8/layout/vList2"/>
    <dgm:cxn modelId="{54120A38-8C1D-4525-8762-1EF868395881}" srcId="{3A2D38D3-0BEE-4518-8343-925427FE9DCC}" destId="{88B37482-29BA-4E93-854B-52FA4B8E03B9}" srcOrd="3" destOrd="0" parTransId="{5A0DC47F-EB41-438C-BDA7-7E488BC78393}" sibTransId="{2F126AC8-8584-46BC-B531-0A377D83AD14}"/>
    <dgm:cxn modelId="{A1E0728F-F867-414C-A706-CF7A676C1C54}" srcId="{3A2D38D3-0BEE-4518-8343-925427FE9DCC}" destId="{455DF3EB-A287-483B-B918-A0720E77E297}" srcOrd="2" destOrd="0" parTransId="{5BB1188B-5B6B-48AA-8827-54D51C0B9456}" sibTransId="{29E03AFC-652D-4DF8-B05A-5C45F0099119}"/>
    <dgm:cxn modelId="{0E6C4A2A-E1A4-4F9F-B08E-0AA8F6A8F647}" type="presOf" srcId="{88B37482-29BA-4E93-854B-52FA4B8E03B9}" destId="{EA495FF4-EBD7-45EA-899C-60E4ED8F30BE}" srcOrd="0" destOrd="0" presId="urn:microsoft.com/office/officeart/2005/8/layout/vList2"/>
    <dgm:cxn modelId="{52477F54-1169-49F8-AD50-FC84B45E8CA4}" type="presParOf" srcId="{44D2352E-EC2A-474F-A827-7CEC61BEE3D3}" destId="{DD2E114B-C92D-4965-923D-8EA26050C474}" srcOrd="0" destOrd="0" presId="urn:microsoft.com/office/officeart/2005/8/layout/vList2"/>
    <dgm:cxn modelId="{F917F9DF-8B57-48EA-9828-A6C0037D6A40}" type="presParOf" srcId="{44D2352E-EC2A-474F-A827-7CEC61BEE3D3}" destId="{E6F39D3C-803D-4599-A33B-4DF02A8D9EE0}" srcOrd="1" destOrd="0" presId="urn:microsoft.com/office/officeart/2005/8/layout/vList2"/>
    <dgm:cxn modelId="{3F4116F9-F37A-4098-B252-B4CD36263F2D}" type="presParOf" srcId="{44D2352E-EC2A-474F-A827-7CEC61BEE3D3}" destId="{3EA759F5-4BDD-40EE-B832-1E3EE96914EE}" srcOrd="2" destOrd="0" presId="urn:microsoft.com/office/officeart/2005/8/layout/vList2"/>
    <dgm:cxn modelId="{28B8E220-3123-49E1-BA00-B077ABB8156C}" type="presParOf" srcId="{44D2352E-EC2A-474F-A827-7CEC61BEE3D3}" destId="{75C8EA85-36A1-4D5C-97AC-5C31F43492C0}" srcOrd="3" destOrd="0" presId="urn:microsoft.com/office/officeart/2005/8/layout/vList2"/>
    <dgm:cxn modelId="{1F4F3C61-3887-41BD-A577-FBCDFDECF3EF}" type="presParOf" srcId="{44D2352E-EC2A-474F-A827-7CEC61BEE3D3}" destId="{08A436D1-B83B-4D1E-8E51-2D7B9B80CA94}" srcOrd="4" destOrd="0" presId="urn:microsoft.com/office/officeart/2005/8/layout/vList2"/>
    <dgm:cxn modelId="{2724D723-5802-4897-8158-83A6B15AB3F2}" type="presParOf" srcId="{44D2352E-EC2A-474F-A827-7CEC61BEE3D3}" destId="{BA172ABB-35D2-4DCE-AB78-E2AA2DC34A43}" srcOrd="5" destOrd="0" presId="urn:microsoft.com/office/officeart/2005/8/layout/vList2"/>
    <dgm:cxn modelId="{5A54DEE7-E288-4C82-BDB1-BD0FFE119FC1}" type="presParOf" srcId="{44D2352E-EC2A-474F-A827-7CEC61BEE3D3}" destId="{EA495FF4-EBD7-45EA-899C-60E4ED8F30BE}" srcOrd="6" destOrd="0" presId="urn:microsoft.com/office/officeart/2005/8/layout/vList2"/>
    <dgm:cxn modelId="{871A094D-BC6E-4A25-A75E-543BAE862B54}" type="presParOf" srcId="{44D2352E-EC2A-474F-A827-7CEC61BEE3D3}" destId="{3952B671-4C51-433A-A540-6508E45629E2}" srcOrd="7" destOrd="0" presId="urn:microsoft.com/office/officeart/2005/8/layout/vList2"/>
    <dgm:cxn modelId="{D5109573-EC88-4CF7-A510-EDECFE9B1053}" type="presParOf" srcId="{44D2352E-EC2A-474F-A827-7CEC61BEE3D3}" destId="{AE41A600-E16E-499F-8E1C-A2092EA56D2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799355-2E11-4EBB-82C8-AAE50867CA57}" type="doc">
      <dgm:prSet loTypeId="urn:microsoft.com/office/officeart/2005/8/layout/orgChart1" loCatId="hierarchy" qsTypeId="urn:microsoft.com/office/officeart/2005/8/quickstyle/simple1" qsCatId="simple" csTypeId="urn:microsoft.com/office/officeart/2005/8/colors/accent1_2" csCatId="accent1"/>
      <dgm:spPr/>
    </dgm:pt>
    <dgm:pt modelId="{CB77B314-BA6F-4AC5-84FE-204A02596E6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CGA </a:t>
          </a:r>
          <a:endPar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7FFC6F16-8154-4EF0-B075-08B8F1704AFA}" type="parTrans" cxnId="{4DBB21D0-0CBA-47AC-A914-8DDE5C83DE1B}">
      <dgm:prSet/>
      <dgm:spPr/>
    </dgm:pt>
    <dgm:pt modelId="{36E4156E-9408-48BC-9677-C78E7F1A5826}" type="sibTrans" cxnId="{4DBB21D0-0CBA-47AC-A914-8DDE5C83DE1B}">
      <dgm:prSet/>
      <dgm:spPr/>
    </dgm:pt>
    <dgm:pt modelId="{E97A08A7-81FB-4768-B381-74FD1FC899C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Physical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Health </a:t>
          </a:r>
          <a:endPar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7E21AC33-8542-4A5C-AF5D-B50BEA71EEE4}" type="parTrans" cxnId="{74E916B1-C8EA-432C-B5B2-773C63112503}">
      <dgm:prSet/>
      <dgm:spPr/>
    </dgm:pt>
    <dgm:pt modelId="{1AE3E088-6B95-47F2-87D5-8D99FD4FB733}" type="sibTrans" cxnId="{74E916B1-C8EA-432C-B5B2-773C63112503}">
      <dgm:prSet/>
      <dgm:spPr/>
    </dgm:pt>
    <dgm:pt modelId="{3631BECD-8329-465F-B5F7-B27D0A3820C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Problem list</a:t>
          </a:r>
          <a:b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b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Comorbid conditions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disease severity</a:t>
          </a:r>
          <a:b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b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Medication review</a:t>
          </a:r>
          <a:b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b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Nutritional status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35C301C7-016A-4088-B01A-9020A9A559C1}" type="parTrans" cxnId="{12D1F2D9-ADB7-48E3-961B-8B3560A2E15C}">
      <dgm:prSet/>
      <dgm:spPr/>
    </dgm:pt>
    <dgm:pt modelId="{ED55B551-1F57-4407-B77A-277057E0D505}" type="sibTrans" cxnId="{12D1F2D9-ADB7-48E3-961B-8B3560A2E15C}">
      <dgm:prSet/>
      <dgm:spPr/>
    </dgm:pt>
    <dgm:pt modelId="{F04E79FE-5D51-46B1-A807-F90C56C7404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Functional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status</a:t>
          </a:r>
          <a:endPar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F482AC05-C2B9-44B0-9E6B-78B02D8C8105}" type="parTrans" cxnId="{191DA2B2-D380-441E-8FAD-E5CF95E375D8}">
      <dgm:prSet/>
      <dgm:spPr/>
    </dgm:pt>
    <dgm:pt modelId="{8B979B77-B95E-4B20-870E-033D6F67241F}" type="sibTrans" cxnId="{191DA2B2-D380-441E-8FAD-E5CF95E375D8}">
      <dgm:prSet/>
      <dgm:spPr/>
    </dgm:pt>
    <dgm:pt modelId="{F1EE588E-C858-420C-BEB2-8C64B1D5AC8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Mood and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Cognition</a:t>
          </a:r>
          <a:endPar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838942E7-5D19-46A9-A22A-A0640365E48D}" type="parTrans" cxnId="{F773DD19-7FED-463C-B600-DC1ABD96B6BF}">
      <dgm:prSet/>
      <dgm:spPr/>
    </dgm:pt>
    <dgm:pt modelId="{3C7569D1-BE01-428D-9869-1F2FE5DEB588}" type="sibTrans" cxnId="{F773DD19-7FED-463C-B600-DC1ABD96B6BF}">
      <dgm:prSet/>
      <dgm:spPr/>
    </dgm:pt>
    <dgm:pt modelId="{9946A400-8347-487F-9F09-EE1862894F2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Mental status (cognitive)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testing</a:t>
          </a:r>
          <a:b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b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Mood/depression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testing</a:t>
          </a:r>
          <a:endPar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6141FD90-8933-4927-A668-28F775FE04D0}" type="parTrans" cxnId="{5D12C45A-FF6C-4649-B244-A17FDA955B10}">
      <dgm:prSet/>
      <dgm:spPr/>
    </dgm:pt>
    <dgm:pt modelId="{57DEE894-045F-4DFD-9879-E29676D5F65E}" type="sibTrans" cxnId="{5D12C45A-FF6C-4649-B244-A17FDA955B10}">
      <dgm:prSet/>
      <dgm:spPr/>
    </dgm:pt>
    <dgm:pt modelId="{5DE40C9D-A98A-4EC4-8985-0DB5CF4DF215}">
      <dgm:prSet/>
      <dgm:spPr/>
      <dgm:t>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Socio environmental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factors</a:t>
          </a:r>
          <a:endPar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465C13A5-530A-4D4B-BF4D-11FA6F36F727}" type="parTrans" cxnId="{9FC074E2-28FF-430E-84FE-C0B2B778DBCF}">
      <dgm:prSet/>
      <dgm:spPr/>
    </dgm:pt>
    <dgm:pt modelId="{91FD4D19-B048-44FD-94C5-57615EC124A5}" type="sibTrans" cxnId="{9FC074E2-28FF-430E-84FE-C0B2B778DBCF}">
      <dgm:prSet/>
      <dgm:spPr/>
    </dgm:pt>
    <dgm:pt modelId="{13A52B61-EC5A-4754-8EA6-87C6D7A7E1E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Informal support needs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and assets</a:t>
          </a:r>
          <a:b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b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Care resource eligibility/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financial assessment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Environmental assessment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Home safety</a:t>
          </a:r>
          <a:b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b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Transportation and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telehealth</a:t>
          </a:r>
          <a:endParaRPr kumimoji="0" lang="en-US" altLang="en-US"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4D817552-D2FD-4622-9B5B-EB68104D74DB}" type="parTrans" cxnId="{BD140B94-4911-4C66-B038-E3951DA5006D}">
      <dgm:prSet/>
      <dgm:spPr/>
    </dgm:pt>
    <dgm:pt modelId="{8E1A85E4-B449-4E76-8AF8-AFF413708C0A}" type="sibTrans" cxnId="{BD140B94-4911-4C66-B038-E3951DA5006D}">
      <dgm:prSet/>
      <dgm:spPr/>
    </dgm:pt>
    <dgm:pt modelId="{7AA7AB10-8763-4478-B186-5AE96A24DAFA}" type="pres">
      <dgm:prSet presAssocID="{A3799355-2E11-4EBB-82C8-AAE50867CA57}" presName="hierChild1" presStyleCnt="0">
        <dgm:presLayoutVars>
          <dgm:orgChart val="1"/>
          <dgm:chPref val="1"/>
          <dgm:dir/>
          <dgm:animOne val="branch"/>
          <dgm:animLvl val="lvl"/>
          <dgm:resizeHandles/>
        </dgm:presLayoutVars>
      </dgm:prSet>
      <dgm:spPr/>
    </dgm:pt>
    <dgm:pt modelId="{75811D7E-D636-4AF6-AC1F-E421ECA3E6E2}" type="pres">
      <dgm:prSet presAssocID="{CB77B314-BA6F-4AC5-84FE-204A02596E6A}" presName="hierRoot1" presStyleCnt="0">
        <dgm:presLayoutVars>
          <dgm:hierBranch/>
        </dgm:presLayoutVars>
      </dgm:prSet>
      <dgm:spPr/>
    </dgm:pt>
    <dgm:pt modelId="{5134AF75-8730-45CB-B48A-0A51E32BE5F5}" type="pres">
      <dgm:prSet presAssocID="{CB77B314-BA6F-4AC5-84FE-204A02596E6A}" presName="rootComposite1" presStyleCnt="0"/>
      <dgm:spPr/>
    </dgm:pt>
    <dgm:pt modelId="{5FC32162-2373-4F94-B37E-FE7CDAA2B6E6}" type="pres">
      <dgm:prSet presAssocID="{CB77B314-BA6F-4AC5-84FE-204A02596E6A}" presName="rootText1" presStyleLbl="node0" presStyleIdx="0" presStyleCnt="1">
        <dgm:presLayoutVars>
          <dgm:chPref val="3"/>
        </dgm:presLayoutVars>
      </dgm:prSet>
      <dgm:spPr/>
    </dgm:pt>
    <dgm:pt modelId="{14E78D1F-CCC0-4305-BA8B-8DDFCE8A0631}" type="pres">
      <dgm:prSet presAssocID="{CB77B314-BA6F-4AC5-84FE-204A02596E6A}" presName="rootConnector1" presStyleLbl="node1" presStyleIdx="0" presStyleCnt="0"/>
      <dgm:spPr/>
    </dgm:pt>
    <dgm:pt modelId="{9B806895-2C5F-4D8B-A29A-1CC855C8DA4F}" type="pres">
      <dgm:prSet presAssocID="{CB77B314-BA6F-4AC5-84FE-204A02596E6A}" presName="hierChild2" presStyleCnt="0"/>
      <dgm:spPr/>
    </dgm:pt>
    <dgm:pt modelId="{C92A6B63-6060-4DC6-8412-FB6E62E70D70}" type="pres">
      <dgm:prSet presAssocID="{7E21AC33-8542-4A5C-AF5D-B50BEA71EEE4}" presName="Name35" presStyleLbl="parChTrans1D2" presStyleIdx="0" presStyleCnt="4"/>
      <dgm:spPr/>
    </dgm:pt>
    <dgm:pt modelId="{E0568BBA-C353-4D68-80E6-3906412CCCC5}" type="pres">
      <dgm:prSet presAssocID="{E97A08A7-81FB-4768-B381-74FD1FC899C2}" presName="hierRoot2" presStyleCnt="0">
        <dgm:presLayoutVars>
          <dgm:hierBranch/>
        </dgm:presLayoutVars>
      </dgm:prSet>
      <dgm:spPr/>
    </dgm:pt>
    <dgm:pt modelId="{2C821F90-46AE-4BC8-99D1-96B2765515A1}" type="pres">
      <dgm:prSet presAssocID="{E97A08A7-81FB-4768-B381-74FD1FC899C2}" presName="rootComposite" presStyleCnt="0"/>
      <dgm:spPr/>
    </dgm:pt>
    <dgm:pt modelId="{779BAF69-21A4-4022-A4DE-BBC669DDC359}" type="pres">
      <dgm:prSet presAssocID="{E97A08A7-81FB-4768-B381-74FD1FC899C2}" presName="rootText" presStyleLbl="node2" presStyleIdx="0" presStyleCnt="4">
        <dgm:presLayoutVars>
          <dgm:chPref val="3"/>
        </dgm:presLayoutVars>
      </dgm:prSet>
      <dgm:spPr/>
    </dgm:pt>
    <dgm:pt modelId="{1787FB43-9079-41AE-9F97-C5095214B249}" type="pres">
      <dgm:prSet presAssocID="{E97A08A7-81FB-4768-B381-74FD1FC899C2}" presName="rootConnector" presStyleLbl="node2" presStyleIdx="0" presStyleCnt="4"/>
      <dgm:spPr/>
    </dgm:pt>
    <dgm:pt modelId="{67ED55DD-F217-4236-8411-93B2EFC4C1F7}" type="pres">
      <dgm:prSet presAssocID="{E97A08A7-81FB-4768-B381-74FD1FC899C2}" presName="hierChild4" presStyleCnt="0"/>
      <dgm:spPr/>
    </dgm:pt>
    <dgm:pt modelId="{41B1AAF8-79F3-4A5B-8B94-00592B2CBE86}" type="pres">
      <dgm:prSet presAssocID="{35C301C7-016A-4088-B01A-9020A9A559C1}" presName="Name35" presStyleLbl="parChTrans1D3" presStyleIdx="0" presStyleCnt="3"/>
      <dgm:spPr/>
    </dgm:pt>
    <dgm:pt modelId="{0D28BEC0-8FFE-48B2-A362-167D9D3B1E05}" type="pres">
      <dgm:prSet presAssocID="{3631BECD-8329-465F-B5F7-B27D0A3820C8}" presName="hierRoot2" presStyleCnt="0">
        <dgm:presLayoutVars>
          <dgm:hierBranch val="r"/>
        </dgm:presLayoutVars>
      </dgm:prSet>
      <dgm:spPr/>
    </dgm:pt>
    <dgm:pt modelId="{71E954FE-B2A9-415D-90BF-D5A0B50101F3}" type="pres">
      <dgm:prSet presAssocID="{3631BECD-8329-465F-B5F7-B27D0A3820C8}" presName="rootComposite" presStyleCnt="0"/>
      <dgm:spPr/>
    </dgm:pt>
    <dgm:pt modelId="{5BDBE262-5E55-46DA-A6FC-0CA737F293C8}" type="pres">
      <dgm:prSet presAssocID="{3631BECD-8329-465F-B5F7-B27D0A3820C8}" presName="rootText" presStyleLbl="node3" presStyleIdx="0" presStyleCnt="3">
        <dgm:presLayoutVars>
          <dgm:chPref val="3"/>
        </dgm:presLayoutVars>
      </dgm:prSet>
      <dgm:spPr/>
    </dgm:pt>
    <dgm:pt modelId="{304912F5-196A-4C72-9BBD-1687CD5673F8}" type="pres">
      <dgm:prSet presAssocID="{3631BECD-8329-465F-B5F7-B27D0A3820C8}" presName="rootConnector" presStyleLbl="node3" presStyleIdx="0" presStyleCnt="3"/>
      <dgm:spPr/>
    </dgm:pt>
    <dgm:pt modelId="{E24430AB-78C1-4A3D-A1D8-101D408E844D}" type="pres">
      <dgm:prSet presAssocID="{3631BECD-8329-465F-B5F7-B27D0A3820C8}" presName="hierChild4" presStyleCnt="0"/>
      <dgm:spPr/>
    </dgm:pt>
    <dgm:pt modelId="{08D16AF4-C12A-4270-9FC1-F66B8E3A7831}" type="pres">
      <dgm:prSet presAssocID="{3631BECD-8329-465F-B5F7-B27D0A3820C8}" presName="hierChild5" presStyleCnt="0"/>
      <dgm:spPr/>
    </dgm:pt>
    <dgm:pt modelId="{1B82725E-F19F-4865-A45B-7A8F26DF8874}" type="pres">
      <dgm:prSet presAssocID="{E97A08A7-81FB-4768-B381-74FD1FC899C2}" presName="hierChild5" presStyleCnt="0"/>
      <dgm:spPr/>
    </dgm:pt>
    <dgm:pt modelId="{D1849372-089A-4112-B5C0-12DDDF64BBEA}" type="pres">
      <dgm:prSet presAssocID="{F482AC05-C2B9-44B0-9E6B-78B02D8C8105}" presName="Name35" presStyleLbl="parChTrans1D2" presStyleIdx="1" presStyleCnt="4"/>
      <dgm:spPr/>
    </dgm:pt>
    <dgm:pt modelId="{C9F9C66E-FAD5-47D9-A9CF-1CA33C8AD7D9}" type="pres">
      <dgm:prSet presAssocID="{F04E79FE-5D51-46B1-A807-F90C56C74041}" presName="hierRoot2" presStyleCnt="0">
        <dgm:presLayoutVars>
          <dgm:hierBranch/>
        </dgm:presLayoutVars>
      </dgm:prSet>
      <dgm:spPr/>
    </dgm:pt>
    <dgm:pt modelId="{A8DD905E-1A7F-4996-AAAC-C78468EC0560}" type="pres">
      <dgm:prSet presAssocID="{F04E79FE-5D51-46B1-A807-F90C56C74041}" presName="rootComposite" presStyleCnt="0"/>
      <dgm:spPr/>
    </dgm:pt>
    <dgm:pt modelId="{1A6B3618-AAF8-4190-ADC4-BD10111D7155}" type="pres">
      <dgm:prSet presAssocID="{F04E79FE-5D51-46B1-A807-F90C56C74041}" presName="rootText" presStyleLbl="node2" presStyleIdx="1" presStyleCnt="4">
        <dgm:presLayoutVars>
          <dgm:chPref val="3"/>
        </dgm:presLayoutVars>
      </dgm:prSet>
      <dgm:spPr/>
    </dgm:pt>
    <dgm:pt modelId="{904CCB6B-CF98-4EFB-B8BC-9C6D6B13752A}" type="pres">
      <dgm:prSet presAssocID="{F04E79FE-5D51-46B1-A807-F90C56C74041}" presName="rootConnector" presStyleLbl="node2" presStyleIdx="1" presStyleCnt="4"/>
      <dgm:spPr/>
    </dgm:pt>
    <dgm:pt modelId="{E5377CAB-7090-41D6-997B-29B4D8D6795D}" type="pres">
      <dgm:prSet presAssocID="{F04E79FE-5D51-46B1-A807-F90C56C74041}" presName="hierChild4" presStyleCnt="0"/>
      <dgm:spPr/>
    </dgm:pt>
    <dgm:pt modelId="{3E06C401-38D2-49C7-AD7B-B7249316734C}" type="pres">
      <dgm:prSet presAssocID="{F04E79FE-5D51-46B1-A807-F90C56C74041}" presName="hierChild5" presStyleCnt="0"/>
      <dgm:spPr/>
    </dgm:pt>
    <dgm:pt modelId="{11059EA1-823C-444F-92C1-1DF2A6E9C81F}" type="pres">
      <dgm:prSet presAssocID="{838942E7-5D19-46A9-A22A-A0640365E48D}" presName="Name35" presStyleLbl="parChTrans1D2" presStyleIdx="2" presStyleCnt="4"/>
      <dgm:spPr/>
    </dgm:pt>
    <dgm:pt modelId="{EADC6A7B-65EE-40D4-8644-91181D9D3E87}" type="pres">
      <dgm:prSet presAssocID="{F1EE588E-C858-420C-BEB2-8C64B1D5AC8F}" presName="hierRoot2" presStyleCnt="0">
        <dgm:presLayoutVars>
          <dgm:hierBranch/>
        </dgm:presLayoutVars>
      </dgm:prSet>
      <dgm:spPr/>
    </dgm:pt>
    <dgm:pt modelId="{7077FA51-09C6-4DCB-888B-9EC5E4490798}" type="pres">
      <dgm:prSet presAssocID="{F1EE588E-C858-420C-BEB2-8C64B1D5AC8F}" presName="rootComposite" presStyleCnt="0"/>
      <dgm:spPr/>
    </dgm:pt>
    <dgm:pt modelId="{0BD02F50-A929-4365-BFA9-E9B0A9993429}" type="pres">
      <dgm:prSet presAssocID="{F1EE588E-C858-420C-BEB2-8C64B1D5AC8F}" presName="rootText" presStyleLbl="node2" presStyleIdx="2" presStyleCnt="4">
        <dgm:presLayoutVars>
          <dgm:chPref val="3"/>
        </dgm:presLayoutVars>
      </dgm:prSet>
      <dgm:spPr/>
    </dgm:pt>
    <dgm:pt modelId="{5FFB9460-022B-46C1-9D47-62EB9D4CED33}" type="pres">
      <dgm:prSet presAssocID="{F1EE588E-C858-420C-BEB2-8C64B1D5AC8F}" presName="rootConnector" presStyleLbl="node2" presStyleIdx="2" presStyleCnt="4"/>
      <dgm:spPr/>
    </dgm:pt>
    <dgm:pt modelId="{0FEA74C9-3BBB-450B-9EC8-8B21D04BBC18}" type="pres">
      <dgm:prSet presAssocID="{F1EE588E-C858-420C-BEB2-8C64B1D5AC8F}" presName="hierChild4" presStyleCnt="0"/>
      <dgm:spPr/>
    </dgm:pt>
    <dgm:pt modelId="{E25D607A-9762-4BDC-AD27-6280EB319DA3}" type="pres">
      <dgm:prSet presAssocID="{6141FD90-8933-4927-A668-28F775FE04D0}" presName="Name35" presStyleLbl="parChTrans1D3" presStyleIdx="1" presStyleCnt="3"/>
      <dgm:spPr/>
    </dgm:pt>
    <dgm:pt modelId="{DABB5242-CBB5-4381-A3C0-0A277E98DA18}" type="pres">
      <dgm:prSet presAssocID="{9946A400-8347-487F-9F09-EE1862894F2D}" presName="hierRoot2" presStyleCnt="0">
        <dgm:presLayoutVars>
          <dgm:hierBranch val="r"/>
        </dgm:presLayoutVars>
      </dgm:prSet>
      <dgm:spPr/>
    </dgm:pt>
    <dgm:pt modelId="{43E5A97D-93F3-4ECD-93D7-1692CAA664C5}" type="pres">
      <dgm:prSet presAssocID="{9946A400-8347-487F-9F09-EE1862894F2D}" presName="rootComposite" presStyleCnt="0"/>
      <dgm:spPr/>
    </dgm:pt>
    <dgm:pt modelId="{9EB92F9A-C636-4400-90A0-856F0586C60C}" type="pres">
      <dgm:prSet presAssocID="{9946A400-8347-487F-9F09-EE1862894F2D}" presName="rootText" presStyleLbl="node3" presStyleIdx="1" presStyleCnt="3">
        <dgm:presLayoutVars>
          <dgm:chPref val="3"/>
        </dgm:presLayoutVars>
      </dgm:prSet>
      <dgm:spPr/>
    </dgm:pt>
    <dgm:pt modelId="{995105E1-3B51-4590-9928-DE13D5477D18}" type="pres">
      <dgm:prSet presAssocID="{9946A400-8347-487F-9F09-EE1862894F2D}" presName="rootConnector" presStyleLbl="node3" presStyleIdx="1" presStyleCnt="3"/>
      <dgm:spPr/>
    </dgm:pt>
    <dgm:pt modelId="{FC49126B-723E-4FEF-B52C-5E1559011E0F}" type="pres">
      <dgm:prSet presAssocID="{9946A400-8347-487F-9F09-EE1862894F2D}" presName="hierChild4" presStyleCnt="0"/>
      <dgm:spPr/>
    </dgm:pt>
    <dgm:pt modelId="{903B5EB7-B1E7-44B7-AA00-560B3DEB1481}" type="pres">
      <dgm:prSet presAssocID="{9946A400-8347-487F-9F09-EE1862894F2D}" presName="hierChild5" presStyleCnt="0"/>
      <dgm:spPr/>
    </dgm:pt>
    <dgm:pt modelId="{7B154E4F-F8BA-454B-8D6D-320FC57997CD}" type="pres">
      <dgm:prSet presAssocID="{F1EE588E-C858-420C-BEB2-8C64B1D5AC8F}" presName="hierChild5" presStyleCnt="0"/>
      <dgm:spPr/>
    </dgm:pt>
    <dgm:pt modelId="{B0E3E847-B8D2-4027-AFC7-A946CB1BE9AA}" type="pres">
      <dgm:prSet presAssocID="{465C13A5-530A-4D4B-BF4D-11FA6F36F727}" presName="Name35" presStyleLbl="parChTrans1D2" presStyleIdx="3" presStyleCnt="4"/>
      <dgm:spPr/>
    </dgm:pt>
    <dgm:pt modelId="{C341A427-2E6C-4751-80EA-0DAFB177E84B}" type="pres">
      <dgm:prSet presAssocID="{5DE40C9D-A98A-4EC4-8985-0DB5CF4DF215}" presName="hierRoot2" presStyleCnt="0">
        <dgm:presLayoutVars>
          <dgm:hierBranch/>
        </dgm:presLayoutVars>
      </dgm:prSet>
      <dgm:spPr/>
    </dgm:pt>
    <dgm:pt modelId="{C0A6D7CC-394A-4202-94CF-D27A8080E339}" type="pres">
      <dgm:prSet presAssocID="{5DE40C9D-A98A-4EC4-8985-0DB5CF4DF215}" presName="rootComposite" presStyleCnt="0"/>
      <dgm:spPr/>
    </dgm:pt>
    <dgm:pt modelId="{35BBEFA1-5DBE-450F-BBEA-F5EB44456480}" type="pres">
      <dgm:prSet presAssocID="{5DE40C9D-A98A-4EC4-8985-0DB5CF4DF215}" presName="rootText" presStyleLbl="node2" presStyleIdx="3" presStyleCnt="4">
        <dgm:presLayoutVars>
          <dgm:chPref val="3"/>
        </dgm:presLayoutVars>
      </dgm:prSet>
      <dgm:spPr/>
    </dgm:pt>
    <dgm:pt modelId="{58080595-B249-43A8-8DEC-368E64BC9FBD}" type="pres">
      <dgm:prSet presAssocID="{5DE40C9D-A98A-4EC4-8985-0DB5CF4DF215}" presName="rootConnector" presStyleLbl="node2" presStyleIdx="3" presStyleCnt="4"/>
      <dgm:spPr/>
    </dgm:pt>
    <dgm:pt modelId="{0A80515C-0CD9-4D59-A91F-EC6BE2A64178}" type="pres">
      <dgm:prSet presAssocID="{5DE40C9D-A98A-4EC4-8985-0DB5CF4DF215}" presName="hierChild4" presStyleCnt="0"/>
      <dgm:spPr/>
    </dgm:pt>
    <dgm:pt modelId="{D44732CA-DF78-4264-A041-63B1E3BE1549}" type="pres">
      <dgm:prSet presAssocID="{4D817552-D2FD-4622-9B5B-EB68104D74DB}" presName="Name35" presStyleLbl="parChTrans1D3" presStyleIdx="2" presStyleCnt="3"/>
      <dgm:spPr/>
    </dgm:pt>
    <dgm:pt modelId="{195F9ED3-C282-4E9C-97E4-07F9DB59776E}" type="pres">
      <dgm:prSet presAssocID="{13A52B61-EC5A-4754-8EA6-87C6D7A7E1E9}" presName="hierRoot2" presStyleCnt="0">
        <dgm:presLayoutVars>
          <dgm:hierBranch val="r"/>
        </dgm:presLayoutVars>
      </dgm:prSet>
      <dgm:spPr/>
    </dgm:pt>
    <dgm:pt modelId="{EFE7C0A0-84D2-4367-A67D-96B910A0BF97}" type="pres">
      <dgm:prSet presAssocID="{13A52B61-EC5A-4754-8EA6-87C6D7A7E1E9}" presName="rootComposite" presStyleCnt="0"/>
      <dgm:spPr/>
    </dgm:pt>
    <dgm:pt modelId="{3D21F42F-9EDF-41A8-86EF-E429EF45C356}" type="pres">
      <dgm:prSet presAssocID="{13A52B61-EC5A-4754-8EA6-87C6D7A7E1E9}" presName="rootText" presStyleLbl="node3" presStyleIdx="2" presStyleCnt="3">
        <dgm:presLayoutVars>
          <dgm:chPref val="3"/>
        </dgm:presLayoutVars>
      </dgm:prSet>
      <dgm:spPr/>
    </dgm:pt>
    <dgm:pt modelId="{DBB46ED7-FAF7-4303-BA46-C53CC71F5B90}" type="pres">
      <dgm:prSet presAssocID="{13A52B61-EC5A-4754-8EA6-87C6D7A7E1E9}" presName="rootConnector" presStyleLbl="node3" presStyleIdx="2" presStyleCnt="3"/>
      <dgm:spPr/>
    </dgm:pt>
    <dgm:pt modelId="{158A0BEA-9763-4D25-BBA6-1AB20406DE0F}" type="pres">
      <dgm:prSet presAssocID="{13A52B61-EC5A-4754-8EA6-87C6D7A7E1E9}" presName="hierChild4" presStyleCnt="0"/>
      <dgm:spPr/>
    </dgm:pt>
    <dgm:pt modelId="{6036BEE8-C296-4402-8634-069E89EE827F}" type="pres">
      <dgm:prSet presAssocID="{13A52B61-EC5A-4754-8EA6-87C6D7A7E1E9}" presName="hierChild5" presStyleCnt="0"/>
      <dgm:spPr/>
    </dgm:pt>
    <dgm:pt modelId="{82156BBA-884C-41A8-8EED-2DCB39F42987}" type="pres">
      <dgm:prSet presAssocID="{5DE40C9D-A98A-4EC4-8985-0DB5CF4DF215}" presName="hierChild5" presStyleCnt="0"/>
      <dgm:spPr/>
    </dgm:pt>
    <dgm:pt modelId="{3F17186C-9491-4156-AD5B-17C0559F475B}" type="pres">
      <dgm:prSet presAssocID="{CB77B314-BA6F-4AC5-84FE-204A02596E6A}" presName="hierChild3" presStyleCnt="0"/>
      <dgm:spPr/>
    </dgm:pt>
  </dgm:ptLst>
  <dgm:cxnLst>
    <dgm:cxn modelId="{2B7AEFEE-D2CB-4941-9F99-AFF2A4939A46}" type="presOf" srcId="{F04E79FE-5D51-46B1-A807-F90C56C74041}" destId="{904CCB6B-CF98-4EFB-B8BC-9C6D6B13752A}" srcOrd="1" destOrd="0" presId="urn:microsoft.com/office/officeart/2005/8/layout/orgChart1"/>
    <dgm:cxn modelId="{0E5DB069-D820-4ED1-A8AE-7CE0CEC57F7A}" type="presOf" srcId="{838942E7-5D19-46A9-A22A-A0640365E48D}" destId="{11059EA1-823C-444F-92C1-1DF2A6E9C81F}" srcOrd="0" destOrd="0" presId="urn:microsoft.com/office/officeart/2005/8/layout/orgChart1"/>
    <dgm:cxn modelId="{89DE44E5-3A80-477A-94C7-9A309B0CD8A7}" type="presOf" srcId="{CB77B314-BA6F-4AC5-84FE-204A02596E6A}" destId="{5FC32162-2373-4F94-B37E-FE7CDAA2B6E6}" srcOrd="0" destOrd="0" presId="urn:microsoft.com/office/officeart/2005/8/layout/orgChart1"/>
    <dgm:cxn modelId="{E66280AE-B456-41D7-B6F9-F4A4A96FE532}" type="presOf" srcId="{35C301C7-016A-4088-B01A-9020A9A559C1}" destId="{41B1AAF8-79F3-4A5B-8B94-00592B2CBE86}" srcOrd="0" destOrd="0" presId="urn:microsoft.com/office/officeart/2005/8/layout/orgChart1"/>
    <dgm:cxn modelId="{69B4AE7D-1883-4712-AFDE-77F803A8EA06}" type="presOf" srcId="{F1EE588E-C858-420C-BEB2-8C64B1D5AC8F}" destId="{0BD02F50-A929-4365-BFA9-E9B0A9993429}" srcOrd="0" destOrd="0" presId="urn:microsoft.com/office/officeart/2005/8/layout/orgChart1"/>
    <dgm:cxn modelId="{BD140B94-4911-4C66-B038-E3951DA5006D}" srcId="{5DE40C9D-A98A-4EC4-8985-0DB5CF4DF215}" destId="{13A52B61-EC5A-4754-8EA6-87C6D7A7E1E9}" srcOrd="0" destOrd="0" parTransId="{4D817552-D2FD-4622-9B5B-EB68104D74DB}" sibTransId="{8E1A85E4-B449-4E76-8AF8-AFF413708C0A}"/>
    <dgm:cxn modelId="{C2F4A2F2-1D52-41F5-93A4-8753C1F3B0AA}" type="presOf" srcId="{F482AC05-C2B9-44B0-9E6B-78B02D8C8105}" destId="{D1849372-089A-4112-B5C0-12DDDF64BBEA}" srcOrd="0" destOrd="0" presId="urn:microsoft.com/office/officeart/2005/8/layout/orgChart1"/>
    <dgm:cxn modelId="{272B5A65-F33B-4592-99D4-8AA15A56DCF1}" type="presOf" srcId="{E97A08A7-81FB-4768-B381-74FD1FC899C2}" destId="{1787FB43-9079-41AE-9F97-C5095214B249}" srcOrd="1" destOrd="0" presId="urn:microsoft.com/office/officeart/2005/8/layout/orgChart1"/>
    <dgm:cxn modelId="{74E916B1-C8EA-432C-B5B2-773C63112503}" srcId="{CB77B314-BA6F-4AC5-84FE-204A02596E6A}" destId="{E97A08A7-81FB-4768-B381-74FD1FC899C2}" srcOrd="0" destOrd="0" parTransId="{7E21AC33-8542-4A5C-AF5D-B50BEA71EEE4}" sibTransId="{1AE3E088-6B95-47F2-87D5-8D99FD4FB733}"/>
    <dgm:cxn modelId="{DD366E6D-B852-437A-91E5-F7E3C473698E}" type="presOf" srcId="{9946A400-8347-487F-9F09-EE1862894F2D}" destId="{9EB92F9A-C636-4400-90A0-856F0586C60C}" srcOrd="0" destOrd="0" presId="urn:microsoft.com/office/officeart/2005/8/layout/orgChart1"/>
    <dgm:cxn modelId="{91600F7C-ED1A-4445-ABCF-F68CC686A265}" type="presOf" srcId="{5DE40C9D-A98A-4EC4-8985-0DB5CF4DF215}" destId="{35BBEFA1-5DBE-450F-BBEA-F5EB44456480}" srcOrd="0" destOrd="0" presId="urn:microsoft.com/office/officeart/2005/8/layout/orgChart1"/>
    <dgm:cxn modelId="{9FC074E2-28FF-430E-84FE-C0B2B778DBCF}" srcId="{CB77B314-BA6F-4AC5-84FE-204A02596E6A}" destId="{5DE40C9D-A98A-4EC4-8985-0DB5CF4DF215}" srcOrd="3" destOrd="0" parTransId="{465C13A5-530A-4D4B-BF4D-11FA6F36F727}" sibTransId="{91FD4D19-B048-44FD-94C5-57615EC124A5}"/>
    <dgm:cxn modelId="{F773DD19-7FED-463C-B600-DC1ABD96B6BF}" srcId="{CB77B314-BA6F-4AC5-84FE-204A02596E6A}" destId="{F1EE588E-C858-420C-BEB2-8C64B1D5AC8F}" srcOrd="2" destOrd="0" parTransId="{838942E7-5D19-46A9-A22A-A0640365E48D}" sibTransId="{3C7569D1-BE01-428D-9869-1F2FE5DEB588}"/>
    <dgm:cxn modelId="{4DBB21D0-0CBA-47AC-A914-8DDE5C83DE1B}" srcId="{A3799355-2E11-4EBB-82C8-AAE50867CA57}" destId="{CB77B314-BA6F-4AC5-84FE-204A02596E6A}" srcOrd="0" destOrd="0" parTransId="{7FFC6F16-8154-4EF0-B075-08B8F1704AFA}" sibTransId="{36E4156E-9408-48BC-9677-C78E7F1A5826}"/>
    <dgm:cxn modelId="{83027B8D-237D-4634-B4D1-036153D9DA35}" type="presOf" srcId="{3631BECD-8329-465F-B5F7-B27D0A3820C8}" destId="{304912F5-196A-4C72-9BBD-1687CD5673F8}" srcOrd="1" destOrd="0" presId="urn:microsoft.com/office/officeart/2005/8/layout/orgChart1"/>
    <dgm:cxn modelId="{EE63D12E-9897-419E-8D3F-BC7DD0E42490}" type="presOf" srcId="{4D817552-D2FD-4622-9B5B-EB68104D74DB}" destId="{D44732CA-DF78-4264-A041-63B1E3BE1549}" srcOrd="0" destOrd="0" presId="urn:microsoft.com/office/officeart/2005/8/layout/orgChart1"/>
    <dgm:cxn modelId="{9DBC9432-C002-4A13-B3B5-DDDC7269F718}" type="presOf" srcId="{6141FD90-8933-4927-A668-28F775FE04D0}" destId="{E25D607A-9762-4BDC-AD27-6280EB319DA3}" srcOrd="0" destOrd="0" presId="urn:microsoft.com/office/officeart/2005/8/layout/orgChart1"/>
    <dgm:cxn modelId="{6C456274-9B1A-405D-B36E-6C86D0798888}" type="presOf" srcId="{3631BECD-8329-465F-B5F7-B27D0A3820C8}" destId="{5BDBE262-5E55-46DA-A6FC-0CA737F293C8}" srcOrd="0" destOrd="0" presId="urn:microsoft.com/office/officeart/2005/8/layout/orgChart1"/>
    <dgm:cxn modelId="{E9E9D9F4-5516-468A-A6CF-90B012D70372}" type="presOf" srcId="{13A52B61-EC5A-4754-8EA6-87C6D7A7E1E9}" destId="{3D21F42F-9EDF-41A8-86EF-E429EF45C356}" srcOrd="0" destOrd="0" presId="urn:microsoft.com/office/officeart/2005/8/layout/orgChart1"/>
    <dgm:cxn modelId="{13126309-8B98-43B0-AC62-B5B828E230D1}" type="presOf" srcId="{9946A400-8347-487F-9F09-EE1862894F2D}" destId="{995105E1-3B51-4590-9928-DE13D5477D18}" srcOrd="1" destOrd="0" presId="urn:microsoft.com/office/officeart/2005/8/layout/orgChart1"/>
    <dgm:cxn modelId="{191DA2B2-D380-441E-8FAD-E5CF95E375D8}" srcId="{CB77B314-BA6F-4AC5-84FE-204A02596E6A}" destId="{F04E79FE-5D51-46B1-A807-F90C56C74041}" srcOrd="1" destOrd="0" parTransId="{F482AC05-C2B9-44B0-9E6B-78B02D8C8105}" sibTransId="{8B979B77-B95E-4B20-870E-033D6F67241F}"/>
    <dgm:cxn modelId="{458C1A75-FCA8-4FE0-B5B1-34AC78C9D007}" type="presOf" srcId="{E97A08A7-81FB-4768-B381-74FD1FC899C2}" destId="{779BAF69-21A4-4022-A4DE-BBC669DDC359}" srcOrd="0" destOrd="0" presId="urn:microsoft.com/office/officeart/2005/8/layout/orgChart1"/>
    <dgm:cxn modelId="{3333DF2E-BD3D-4816-8AA6-DB411E72D537}" type="presOf" srcId="{F1EE588E-C858-420C-BEB2-8C64B1D5AC8F}" destId="{5FFB9460-022B-46C1-9D47-62EB9D4CED33}" srcOrd="1" destOrd="0" presId="urn:microsoft.com/office/officeart/2005/8/layout/orgChart1"/>
    <dgm:cxn modelId="{A5EE38F1-1267-4D0B-B307-8ED207738A02}" type="presOf" srcId="{465C13A5-530A-4D4B-BF4D-11FA6F36F727}" destId="{B0E3E847-B8D2-4027-AFC7-A946CB1BE9AA}" srcOrd="0" destOrd="0" presId="urn:microsoft.com/office/officeart/2005/8/layout/orgChart1"/>
    <dgm:cxn modelId="{5D12C45A-FF6C-4649-B244-A17FDA955B10}" srcId="{F1EE588E-C858-420C-BEB2-8C64B1D5AC8F}" destId="{9946A400-8347-487F-9F09-EE1862894F2D}" srcOrd="0" destOrd="0" parTransId="{6141FD90-8933-4927-A668-28F775FE04D0}" sibTransId="{57DEE894-045F-4DFD-9879-E29676D5F65E}"/>
    <dgm:cxn modelId="{DBCA6061-654E-4828-BAEF-194502AB0006}" type="presOf" srcId="{F04E79FE-5D51-46B1-A807-F90C56C74041}" destId="{1A6B3618-AAF8-4190-ADC4-BD10111D7155}" srcOrd="0" destOrd="0" presId="urn:microsoft.com/office/officeart/2005/8/layout/orgChart1"/>
    <dgm:cxn modelId="{7A79084C-4038-49B7-AFB5-4D15F9D729EE}" type="presOf" srcId="{7E21AC33-8542-4A5C-AF5D-B50BEA71EEE4}" destId="{C92A6B63-6060-4DC6-8412-FB6E62E70D70}" srcOrd="0" destOrd="0" presId="urn:microsoft.com/office/officeart/2005/8/layout/orgChart1"/>
    <dgm:cxn modelId="{845D4B62-8ED4-4146-80C4-213384947A82}" type="presOf" srcId="{5DE40C9D-A98A-4EC4-8985-0DB5CF4DF215}" destId="{58080595-B249-43A8-8DEC-368E64BC9FBD}" srcOrd="1" destOrd="0" presId="urn:microsoft.com/office/officeart/2005/8/layout/orgChart1"/>
    <dgm:cxn modelId="{28C6CA69-9665-43AC-B0C4-2B898D75EFCE}" type="presOf" srcId="{CB77B314-BA6F-4AC5-84FE-204A02596E6A}" destId="{14E78D1F-CCC0-4305-BA8B-8DDFCE8A0631}" srcOrd="1" destOrd="0" presId="urn:microsoft.com/office/officeart/2005/8/layout/orgChart1"/>
    <dgm:cxn modelId="{7B2EE867-341A-4EDB-9187-002F7ED44CD7}" type="presOf" srcId="{A3799355-2E11-4EBB-82C8-AAE50867CA57}" destId="{7AA7AB10-8763-4478-B186-5AE96A24DAFA}" srcOrd="0" destOrd="0" presId="urn:microsoft.com/office/officeart/2005/8/layout/orgChart1"/>
    <dgm:cxn modelId="{0A6F0AD6-7AA3-44A8-AEB2-E8276883C5A1}" type="presOf" srcId="{13A52B61-EC5A-4754-8EA6-87C6D7A7E1E9}" destId="{DBB46ED7-FAF7-4303-BA46-C53CC71F5B90}" srcOrd="1" destOrd="0" presId="urn:microsoft.com/office/officeart/2005/8/layout/orgChart1"/>
    <dgm:cxn modelId="{12D1F2D9-ADB7-48E3-961B-8B3560A2E15C}" srcId="{E97A08A7-81FB-4768-B381-74FD1FC899C2}" destId="{3631BECD-8329-465F-B5F7-B27D0A3820C8}" srcOrd="0" destOrd="0" parTransId="{35C301C7-016A-4088-B01A-9020A9A559C1}" sibTransId="{ED55B551-1F57-4407-B77A-277057E0D505}"/>
    <dgm:cxn modelId="{BDED2DA9-8BDA-492F-B60D-66163E37DB0B}" type="presParOf" srcId="{7AA7AB10-8763-4478-B186-5AE96A24DAFA}" destId="{75811D7E-D636-4AF6-AC1F-E421ECA3E6E2}" srcOrd="0" destOrd="0" presId="urn:microsoft.com/office/officeart/2005/8/layout/orgChart1"/>
    <dgm:cxn modelId="{15A828FB-837D-4DE6-A0E0-F811591C62E9}" type="presParOf" srcId="{75811D7E-D636-4AF6-AC1F-E421ECA3E6E2}" destId="{5134AF75-8730-45CB-B48A-0A51E32BE5F5}" srcOrd="0" destOrd="0" presId="urn:microsoft.com/office/officeart/2005/8/layout/orgChart1"/>
    <dgm:cxn modelId="{59ABB461-CF13-412C-80D7-C11F080D5537}" type="presParOf" srcId="{5134AF75-8730-45CB-B48A-0A51E32BE5F5}" destId="{5FC32162-2373-4F94-B37E-FE7CDAA2B6E6}" srcOrd="0" destOrd="0" presId="urn:microsoft.com/office/officeart/2005/8/layout/orgChart1"/>
    <dgm:cxn modelId="{43B28C22-FFEB-4ADF-A4E9-AC90EA16DA4C}" type="presParOf" srcId="{5134AF75-8730-45CB-B48A-0A51E32BE5F5}" destId="{14E78D1F-CCC0-4305-BA8B-8DDFCE8A0631}" srcOrd="1" destOrd="0" presId="urn:microsoft.com/office/officeart/2005/8/layout/orgChart1"/>
    <dgm:cxn modelId="{B02226AC-554B-4C0A-B089-CD6FB606350E}" type="presParOf" srcId="{75811D7E-D636-4AF6-AC1F-E421ECA3E6E2}" destId="{9B806895-2C5F-4D8B-A29A-1CC855C8DA4F}" srcOrd="1" destOrd="0" presId="urn:microsoft.com/office/officeart/2005/8/layout/orgChart1"/>
    <dgm:cxn modelId="{3B9307E4-0548-487C-B46E-B8CFDBF290E4}" type="presParOf" srcId="{9B806895-2C5F-4D8B-A29A-1CC855C8DA4F}" destId="{C92A6B63-6060-4DC6-8412-FB6E62E70D70}" srcOrd="0" destOrd="0" presId="urn:microsoft.com/office/officeart/2005/8/layout/orgChart1"/>
    <dgm:cxn modelId="{5CA58C9D-35C0-437B-B2EA-D3186656EEC3}" type="presParOf" srcId="{9B806895-2C5F-4D8B-A29A-1CC855C8DA4F}" destId="{E0568BBA-C353-4D68-80E6-3906412CCCC5}" srcOrd="1" destOrd="0" presId="urn:microsoft.com/office/officeart/2005/8/layout/orgChart1"/>
    <dgm:cxn modelId="{CB20C1C4-BF8C-4829-800D-85D180331BFA}" type="presParOf" srcId="{E0568BBA-C353-4D68-80E6-3906412CCCC5}" destId="{2C821F90-46AE-4BC8-99D1-96B2765515A1}" srcOrd="0" destOrd="0" presId="urn:microsoft.com/office/officeart/2005/8/layout/orgChart1"/>
    <dgm:cxn modelId="{0E39D5E3-F2E6-4B4E-936E-E3B134F6670C}" type="presParOf" srcId="{2C821F90-46AE-4BC8-99D1-96B2765515A1}" destId="{779BAF69-21A4-4022-A4DE-BBC669DDC359}" srcOrd="0" destOrd="0" presId="urn:microsoft.com/office/officeart/2005/8/layout/orgChart1"/>
    <dgm:cxn modelId="{CB39ACB4-EEA0-4B69-B3B6-7B90EB8FAF64}" type="presParOf" srcId="{2C821F90-46AE-4BC8-99D1-96B2765515A1}" destId="{1787FB43-9079-41AE-9F97-C5095214B249}" srcOrd="1" destOrd="0" presId="urn:microsoft.com/office/officeart/2005/8/layout/orgChart1"/>
    <dgm:cxn modelId="{6F4C04FC-73AE-4E62-9927-43F8B1CCB80C}" type="presParOf" srcId="{E0568BBA-C353-4D68-80E6-3906412CCCC5}" destId="{67ED55DD-F217-4236-8411-93B2EFC4C1F7}" srcOrd="1" destOrd="0" presId="urn:microsoft.com/office/officeart/2005/8/layout/orgChart1"/>
    <dgm:cxn modelId="{589B24E7-F1D4-4405-B658-74515023A58F}" type="presParOf" srcId="{67ED55DD-F217-4236-8411-93B2EFC4C1F7}" destId="{41B1AAF8-79F3-4A5B-8B94-00592B2CBE86}" srcOrd="0" destOrd="0" presId="urn:microsoft.com/office/officeart/2005/8/layout/orgChart1"/>
    <dgm:cxn modelId="{469AD668-67E0-46C5-9A86-8649818D59A8}" type="presParOf" srcId="{67ED55DD-F217-4236-8411-93B2EFC4C1F7}" destId="{0D28BEC0-8FFE-48B2-A362-167D9D3B1E05}" srcOrd="1" destOrd="0" presId="urn:microsoft.com/office/officeart/2005/8/layout/orgChart1"/>
    <dgm:cxn modelId="{B1EDBB0C-379A-4447-A008-D88E81C1A8F4}" type="presParOf" srcId="{0D28BEC0-8FFE-48B2-A362-167D9D3B1E05}" destId="{71E954FE-B2A9-415D-90BF-D5A0B50101F3}" srcOrd="0" destOrd="0" presId="urn:microsoft.com/office/officeart/2005/8/layout/orgChart1"/>
    <dgm:cxn modelId="{94CB0FD0-2796-411C-AEF5-54B6AE83D858}" type="presParOf" srcId="{71E954FE-B2A9-415D-90BF-D5A0B50101F3}" destId="{5BDBE262-5E55-46DA-A6FC-0CA737F293C8}" srcOrd="0" destOrd="0" presId="urn:microsoft.com/office/officeart/2005/8/layout/orgChart1"/>
    <dgm:cxn modelId="{A961861B-7D78-431E-85FB-15866B81BA06}" type="presParOf" srcId="{71E954FE-B2A9-415D-90BF-D5A0B50101F3}" destId="{304912F5-196A-4C72-9BBD-1687CD5673F8}" srcOrd="1" destOrd="0" presId="urn:microsoft.com/office/officeart/2005/8/layout/orgChart1"/>
    <dgm:cxn modelId="{3D0F8A3C-BDD7-43AF-9CA6-ED6FC432E239}" type="presParOf" srcId="{0D28BEC0-8FFE-48B2-A362-167D9D3B1E05}" destId="{E24430AB-78C1-4A3D-A1D8-101D408E844D}" srcOrd="1" destOrd="0" presId="urn:microsoft.com/office/officeart/2005/8/layout/orgChart1"/>
    <dgm:cxn modelId="{C18347DD-D0D7-4217-8249-25B237DCF4BB}" type="presParOf" srcId="{0D28BEC0-8FFE-48B2-A362-167D9D3B1E05}" destId="{08D16AF4-C12A-4270-9FC1-F66B8E3A7831}" srcOrd="2" destOrd="0" presId="urn:microsoft.com/office/officeart/2005/8/layout/orgChart1"/>
    <dgm:cxn modelId="{47036622-36AF-495D-9902-4C936483A294}" type="presParOf" srcId="{E0568BBA-C353-4D68-80E6-3906412CCCC5}" destId="{1B82725E-F19F-4865-A45B-7A8F26DF8874}" srcOrd="2" destOrd="0" presId="urn:microsoft.com/office/officeart/2005/8/layout/orgChart1"/>
    <dgm:cxn modelId="{EFEC9E61-D491-4799-83B0-32816E753739}" type="presParOf" srcId="{9B806895-2C5F-4D8B-A29A-1CC855C8DA4F}" destId="{D1849372-089A-4112-B5C0-12DDDF64BBEA}" srcOrd="2" destOrd="0" presId="urn:microsoft.com/office/officeart/2005/8/layout/orgChart1"/>
    <dgm:cxn modelId="{E80F2F66-FD7C-40C6-814D-014095B0327B}" type="presParOf" srcId="{9B806895-2C5F-4D8B-A29A-1CC855C8DA4F}" destId="{C9F9C66E-FAD5-47D9-A9CF-1CA33C8AD7D9}" srcOrd="3" destOrd="0" presId="urn:microsoft.com/office/officeart/2005/8/layout/orgChart1"/>
    <dgm:cxn modelId="{52B3A737-44AB-4A42-B178-2EEDE112ACDD}" type="presParOf" srcId="{C9F9C66E-FAD5-47D9-A9CF-1CA33C8AD7D9}" destId="{A8DD905E-1A7F-4996-AAAC-C78468EC0560}" srcOrd="0" destOrd="0" presId="urn:microsoft.com/office/officeart/2005/8/layout/orgChart1"/>
    <dgm:cxn modelId="{B2E3814F-4143-4AFE-9922-46FBF84F0B70}" type="presParOf" srcId="{A8DD905E-1A7F-4996-AAAC-C78468EC0560}" destId="{1A6B3618-AAF8-4190-ADC4-BD10111D7155}" srcOrd="0" destOrd="0" presId="urn:microsoft.com/office/officeart/2005/8/layout/orgChart1"/>
    <dgm:cxn modelId="{1C77380B-D5A5-46F9-A21D-D6CB323759F9}" type="presParOf" srcId="{A8DD905E-1A7F-4996-AAAC-C78468EC0560}" destId="{904CCB6B-CF98-4EFB-B8BC-9C6D6B13752A}" srcOrd="1" destOrd="0" presId="urn:microsoft.com/office/officeart/2005/8/layout/orgChart1"/>
    <dgm:cxn modelId="{EBC63D1A-3F9C-4431-BEA6-6335AE2C0BD5}" type="presParOf" srcId="{C9F9C66E-FAD5-47D9-A9CF-1CA33C8AD7D9}" destId="{E5377CAB-7090-41D6-997B-29B4D8D6795D}" srcOrd="1" destOrd="0" presId="urn:microsoft.com/office/officeart/2005/8/layout/orgChart1"/>
    <dgm:cxn modelId="{4754CD15-414C-43B2-AD21-5025230DBC28}" type="presParOf" srcId="{C9F9C66E-FAD5-47D9-A9CF-1CA33C8AD7D9}" destId="{3E06C401-38D2-49C7-AD7B-B7249316734C}" srcOrd="2" destOrd="0" presId="urn:microsoft.com/office/officeart/2005/8/layout/orgChart1"/>
    <dgm:cxn modelId="{4BAEE074-1360-4AA0-A667-D34F0CCAE0C6}" type="presParOf" srcId="{9B806895-2C5F-4D8B-A29A-1CC855C8DA4F}" destId="{11059EA1-823C-444F-92C1-1DF2A6E9C81F}" srcOrd="4" destOrd="0" presId="urn:microsoft.com/office/officeart/2005/8/layout/orgChart1"/>
    <dgm:cxn modelId="{7F6F9C80-CB99-456F-B620-187042A30EF8}" type="presParOf" srcId="{9B806895-2C5F-4D8B-A29A-1CC855C8DA4F}" destId="{EADC6A7B-65EE-40D4-8644-91181D9D3E87}" srcOrd="5" destOrd="0" presId="urn:microsoft.com/office/officeart/2005/8/layout/orgChart1"/>
    <dgm:cxn modelId="{FC217919-CEF0-46AB-BFBD-1D35552728CB}" type="presParOf" srcId="{EADC6A7B-65EE-40D4-8644-91181D9D3E87}" destId="{7077FA51-09C6-4DCB-888B-9EC5E4490798}" srcOrd="0" destOrd="0" presId="urn:microsoft.com/office/officeart/2005/8/layout/orgChart1"/>
    <dgm:cxn modelId="{A5E00BDF-14D3-4FB0-9BC3-BD4CC22B0A25}" type="presParOf" srcId="{7077FA51-09C6-4DCB-888B-9EC5E4490798}" destId="{0BD02F50-A929-4365-BFA9-E9B0A9993429}" srcOrd="0" destOrd="0" presId="urn:microsoft.com/office/officeart/2005/8/layout/orgChart1"/>
    <dgm:cxn modelId="{4074148D-E23D-42D2-945A-50DDAA3AA4DF}" type="presParOf" srcId="{7077FA51-09C6-4DCB-888B-9EC5E4490798}" destId="{5FFB9460-022B-46C1-9D47-62EB9D4CED33}" srcOrd="1" destOrd="0" presId="urn:microsoft.com/office/officeart/2005/8/layout/orgChart1"/>
    <dgm:cxn modelId="{C7430640-B7D5-4564-8AE0-7A777E0DED7B}" type="presParOf" srcId="{EADC6A7B-65EE-40D4-8644-91181D9D3E87}" destId="{0FEA74C9-3BBB-450B-9EC8-8B21D04BBC18}" srcOrd="1" destOrd="0" presId="urn:microsoft.com/office/officeart/2005/8/layout/orgChart1"/>
    <dgm:cxn modelId="{A288C98D-14EE-4FF7-8A94-4FDBFF3298F1}" type="presParOf" srcId="{0FEA74C9-3BBB-450B-9EC8-8B21D04BBC18}" destId="{E25D607A-9762-4BDC-AD27-6280EB319DA3}" srcOrd="0" destOrd="0" presId="urn:microsoft.com/office/officeart/2005/8/layout/orgChart1"/>
    <dgm:cxn modelId="{138ECC53-D329-4228-8D09-10500668F1AC}" type="presParOf" srcId="{0FEA74C9-3BBB-450B-9EC8-8B21D04BBC18}" destId="{DABB5242-CBB5-4381-A3C0-0A277E98DA18}" srcOrd="1" destOrd="0" presId="urn:microsoft.com/office/officeart/2005/8/layout/orgChart1"/>
    <dgm:cxn modelId="{0E7900EE-B724-4015-AE41-53322C847866}" type="presParOf" srcId="{DABB5242-CBB5-4381-A3C0-0A277E98DA18}" destId="{43E5A97D-93F3-4ECD-93D7-1692CAA664C5}" srcOrd="0" destOrd="0" presId="urn:microsoft.com/office/officeart/2005/8/layout/orgChart1"/>
    <dgm:cxn modelId="{0C629E2F-6CBD-4A13-A8DC-D69648927866}" type="presParOf" srcId="{43E5A97D-93F3-4ECD-93D7-1692CAA664C5}" destId="{9EB92F9A-C636-4400-90A0-856F0586C60C}" srcOrd="0" destOrd="0" presId="urn:microsoft.com/office/officeart/2005/8/layout/orgChart1"/>
    <dgm:cxn modelId="{4404521E-EDFC-46DB-8325-7BD990BFB10D}" type="presParOf" srcId="{43E5A97D-93F3-4ECD-93D7-1692CAA664C5}" destId="{995105E1-3B51-4590-9928-DE13D5477D18}" srcOrd="1" destOrd="0" presId="urn:microsoft.com/office/officeart/2005/8/layout/orgChart1"/>
    <dgm:cxn modelId="{2B684E73-432F-45CC-B4DE-8FEBAD0BA823}" type="presParOf" srcId="{DABB5242-CBB5-4381-A3C0-0A277E98DA18}" destId="{FC49126B-723E-4FEF-B52C-5E1559011E0F}" srcOrd="1" destOrd="0" presId="urn:microsoft.com/office/officeart/2005/8/layout/orgChart1"/>
    <dgm:cxn modelId="{E331156E-543C-45ED-8C17-1A7150B180E2}" type="presParOf" srcId="{DABB5242-CBB5-4381-A3C0-0A277E98DA18}" destId="{903B5EB7-B1E7-44B7-AA00-560B3DEB1481}" srcOrd="2" destOrd="0" presId="urn:microsoft.com/office/officeart/2005/8/layout/orgChart1"/>
    <dgm:cxn modelId="{D977874F-22D5-42C8-A2BC-7D3F0347123C}" type="presParOf" srcId="{EADC6A7B-65EE-40D4-8644-91181D9D3E87}" destId="{7B154E4F-F8BA-454B-8D6D-320FC57997CD}" srcOrd="2" destOrd="0" presId="urn:microsoft.com/office/officeart/2005/8/layout/orgChart1"/>
    <dgm:cxn modelId="{94987F96-E407-48E7-BC2B-891444F69516}" type="presParOf" srcId="{9B806895-2C5F-4D8B-A29A-1CC855C8DA4F}" destId="{B0E3E847-B8D2-4027-AFC7-A946CB1BE9AA}" srcOrd="6" destOrd="0" presId="urn:microsoft.com/office/officeart/2005/8/layout/orgChart1"/>
    <dgm:cxn modelId="{664B0492-AA2B-4679-8425-D594D8DC03C6}" type="presParOf" srcId="{9B806895-2C5F-4D8B-A29A-1CC855C8DA4F}" destId="{C341A427-2E6C-4751-80EA-0DAFB177E84B}" srcOrd="7" destOrd="0" presId="urn:microsoft.com/office/officeart/2005/8/layout/orgChart1"/>
    <dgm:cxn modelId="{FF2F643D-8632-4C02-A8DE-EFD143D209BE}" type="presParOf" srcId="{C341A427-2E6C-4751-80EA-0DAFB177E84B}" destId="{C0A6D7CC-394A-4202-94CF-D27A8080E339}" srcOrd="0" destOrd="0" presId="urn:microsoft.com/office/officeart/2005/8/layout/orgChart1"/>
    <dgm:cxn modelId="{B5A18B12-10BD-4A82-B675-2B354FF2B1A9}" type="presParOf" srcId="{C0A6D7CC-394A-4202-94CF-D27A8080E339}" destId="{35BBEFA1-5DBE-450F-BBEA-F5EB44456480}" srcOrd="0" destOrd="0" presId="urn:microsoft.com/office/officeart/2005/8/layout/orgChart1"/>
    <dgm:cxn modelId="{568988FA-1C91-4D2A-A9F6-855B4F5143F9}" type="presParOf" srcId="{C0A6D7CC-394A-4202-94CF-D27A8080E339}" destId="{58080595-B249-43A8-8DEC-368E64BC9FBD}" srcOrd="1" destOrd="0" presId="urn:microsoft.com/office/officeart/2005/8/layout/orgChart1"/>
    <dgm:cxn modelId="{8694D8EB-8DB0-404D-9D73-415E2E1DA0E3}" type="presParOf" srcId="{C341A427-2E6C-4751-80EA-0DAFB177E84B}" destId="{0A80515C-0CD9-4D59-A91F-EC6BE2A64178}" srcOrd="1" destOrd="0" presId="urn:microsoft.com/office/officeart/2005/8/layout/orgChart1"/>
    <dgm:cxn modelId="{7DB18E24-A82F-448B-A0E2-14FFFD5AA55A}" type="presParOf" srcId="{0A80515C-0CD9-4D59-A91F-EC6BE2A64178}" destId="{D44732CA-DF78-4264-A041-63B1E3BE1549}" srcOrd="0" destOrd="0" presId="urn:microsoft.com/office/officeart/2005/8/layout/orgChart1"/>
    <dgm:cxn modelId="{1EE9ED36-FC84-4B89-9FB8-5077DE0CA29A}" type="presParOf" srcId="{0A80515C-0CD9-4D59-A91F-EC6BE2A64178}" destId="{195F9ED3-C282-4E9C-97E4-07F9DB59776E}" srcOrd="1" destOrd="0" presId="urn:microsoft.com/office/officeart/2005/8/layout/orgChart1"/>
    <dgm:cxn modelId="{46E61BA4-4122-4F80-86CE-F2F36CB6E55C}" type="presParOf" srcId="{195F9ED3-C282-4E9C-97E4-07F9DB59776E}" destId="{EFE7C0A0-84D2-4367-A67D-96B910A0BF97}" srcOrd="0" destOrd="0" presId="urn:microsoft.com/office/officeart/2005/8/layout/orgChart1"/>
    <dgm:cxn modelId="{4B4DED23-4E23-4490-9FF8-F971E5FB695E}" type="presParOf" srcId="{EFE7C0A0-84D2-4367-A67D-96B910A0BF97}" destId="{3D21F42F-9EDF-41A8-86EF-E429EF45C356}" srcOrd="0" destOrd="0" presId="urn:microsoft.com/office/officeart/2005/8/layout/orgChart1"/>
    <dgm:cxn modelId="{0FC904C4-C1C8-4633-AF6A-8EBC7CF4E545}" type="presParOf" srcId="{EFE7C0A0-84D2-4367-A67D-96B910A0BF97}" destId="{DBB46ED7-FAF7-4303-BA46-C53CC71F5B90}" srcOrd="1" destOrd="0" presId="urn:microsoft.com/office/officeart/2005/8/layout/orgChart1"/>
    <dgm:cxn modelId="{24C5542A-C3F8-4C3C-B7B5-B07EC6E7A84E}" type="presParOf" srcId="{195F9ED3-C282-4E9C-97E4-07F9DB59776E}" destId="{158A0BEA-9763-4D25-BBA6-1AB20406DE0F}" srcOrd="1" destOrd="0" presId="urn:microsoft.com/office/officeart/2005/8/layout/orgChart1"/>
    <dgm:cxn modelId="{FD7A3974-CAD9-4E8A-ABDD-826F078CBC45}" type="presParOf" srcId="{195F9ED3-C282-4E9C-97E4-07F9DB59776E}" destId="{6036BEE8-C296-4402-8634-069E89EE827F}" srcOrd="2" destOrd="0" presId="urn:microsoft.com/office/officeart/2005/8/layout/orgChart1"/>
    <dgm:cxn modelId="{AA5954FB-E0E3-4ADB-BD02-5CAD6A74747C}" type="presParOf" srcId="{C341A427-2E6C-4751-80EA-0DAFB177E84B}" destId="{82156BBA-884C-41A8-8EED-2DCB39F42987}" srcOrd="2" destOrd="0" presId="urn:microsoft.com/office/officeart/2005/8/layout/orgChart1"/>
    <dgm:cxn modelId="{94C9D7F7-90D0-4236-B255-5F9187098AC7}" type="presParOf" srcId="{75811D7E-D636-4AF6-AC1F-E421ECA3E6E2}" destId="{3F17186C-9491-4156-AD5B-17C0559F475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CE193E6-ABF5-42ED-9ED7-A3E6511FDD57}" type="doc">
      <dgm:prSet loTypeId="urn:microsoft.com/office/officeart/2005/8/layout/default" loCatId="list" qsTypeId="urn:microsoft.com/office/officeart/2005/8/quickstyle/3d1" qsCatId="3D" csTypeId="urn:microsoft.com/office/officeart/2005/8/colors/colorful1" csCatId="colorful"/>
      <dgm:spPr/>
      <dgm:t>
        <a:bodyPr/>
        <a:lstStyle/>
        <a:p>
          <a:endParaRPr lang="en-US"/>
        </a:p>
      </dgm:t>
    </dgm:pt>
    <dgm:pt modelId="{12B73E7B-ED84-4149-87F8-F4772772497F}">
      <dgm:prSet/>
      <dgm:spPr/>
      <dgm:t>
        <a:bodyPr/>
        <a:lstStyle/>
        <a:p>
          <a:pPr rtl="0"/>
          <a:r>
            <a:rPr lang="en-US" b="1" dirty="0" smtClean="0"/>
            <a:t>Physical health</a:t>
          </a:r>
          <a:endParaRPr lang="en-US" dirty="0"/>
        </a:p>
      </dgm:t>
    </dgm:pt>
    <dgm:pt modelId="{0E705F10-E0C6-46E8-973E-636045D89158}" type="parTrans" cxnId="{D817CFAC-63EF-4CBC-8816-0E3B11C28D1E}">
      <dgm:prSet/>
      <dgm:spPr/>
      <dgm:t>
        <a:bodyPr/>
        <a:lstStyle/>
        <a:p>
          <a:endParaRPr lang="en-US"/>
        </a:p>
      </dgm:t>
    </dgm:pt>
    <dgm:pt modelId="{2045BE57-FD20-41CD-B682-3D0AE636FED3}" type="sibTrans" cxnId="{D817CFAC-63EF-4CBC-8816-0E3B11C28D1E}">
      <dgm:prSet/>
      <dgm:spPr/>
      <dgm:t>
        <a:bodyPr/>
        <a:lstStyle/>
        <a:p>
          <a:endParaRPr lang="en-US"/>
        </a:p>
      </dgm:t>
    </dgm:pt>
    <dgm:pt modelId="{817A5952-A465-4333-B5A5-8EC3B82BF5A3}">
      <dgm:prSet/>
      <dgm:spPr/>
      <dgm:t>
        <a:bodyPr/>
        <a:lstStyle/>
        <a:p>
          <a:pPr rtl="0"/>
          <a:r>
            <a:rPr lang="en-US" b="1" dirty="0" smtClean="0"/>
            <a:t>Mental function: cognitive and psychiatric symptoms</a:t>
          </a:r>
          <a:endParaRPr lang="en-US" dirty="0"/>
        </a:p>
      </dgm:t>
    </dgm:pt>
    <dgm:pt modelId="{FB8BE91A-20B3-4BAB-983A-8BA15AB1DC21}" type="parTrans" cxnId="{63D32BCF-3926-4516-A683-E985666CA9F3}">
      <dgm:prSet/>
      <dgm:spPr/>
      <dgm:t>
        <a:bodyPr/>
        <a:lstStyle/>
        <a:p>
          <a:endParaRPr lang="en-US"/>
        </a:p>
      </dgm:t>
    </dgm:pt>
    <dgm:pt modelId="{29DE42DF-DD2F-4F39-8161-F9162DF7ACBF}" type="sibTrans" cxnId="{63D32BCF-3926-4516-A683-E985666CA9F3}">
      <dgm:prSet/>
      <dgm:spPr/>
      <dgm:t>
        <a:bodyPr/>
        <a:lstStyle/>
        <a:p>
          <a:endParaRPr lang="en-US"/>
        </a:p>
      </dgm:t>
    </dgm:pt>
    <dgm:pt modelId="{DC558C40-AB02-4753-8169-34D014499F5A}">
      <dgm:prSet/>
      <dgm:spPr/>
      <dgm:t>
        <a:bodyPr/>
        <a:lstStyle/>
        <a:p>
          <a:pPr rtl="0"/>
          <a:r>
            <a:rPr lang="en-US" b="1" dirty="0" smtClean="0"/>
            <a:t>Functional capacity: basic activity of daily living and instrumental activity of daily living</a:t>
          </a:r>
          <a:endParaRPr lang="en-US" dirty="0"/>
        </a:p>
      </dgm:t>
    </dgm:pt>
    <dgm:pt modelId="{FA26A086-977E-4C1C-911F-11CB5B8E8462}" type="parTrans" cxnId="{D40B5B69-977A-49E4-B7F8-2AA8F57F8980}">
      <dgm:prSet/>
      <dgm:spPr/>
      <dgm:t>
        <a:bodyPr/>
        <a:lstStyle/>
        <a:p>
          <a:endParaRPr lang="en-US"/>
        </a:p>
      </dgm:t>
    </dgm:pt>
    <dgm:pt modelId="{21D134C8-BCBF-4E85-8DD2-B6E2B9049857}" type="sibTrans" cxnId="{D40B5B69-977A-49E4-B7F8-2AA8F57F8980}">
      <dgm:prSet/>
      <dgm:spPr/>
      <dgm:t>
        <a:bodyPr/>
        <a:lstStyle/>
        <a:p>
          <a:endParaRPr lang="en-US"/>
        </a:p>
      </dgm:t>
    </dgm:pt>
    <dgm:pt modelId="{78BE1D8A-4D7C-4C27-8E48-B41C94C14418}">
      <dgm:prSet/>
      <dgm:spPr/>
      <dgm:t>
        <a:bodyPr/>
        <a:lstStyle/>
        <a:p>
          <a:pPr rtl="0"/>
          <a:r>
            <a:rPr lang="en-US" b="1" dirty="0" smtClean="0"/>
            <a:t>Social resources</a:t>
          </a:r>
          <a:endParaRPr lang="en-US" dirty="0"/>
        </a:p>
      </dgm:t>
    </dgm:pt>
    <dgm:pt modelId="{1E497457-021D-47BE-8B18-562AFDFB2406}" type="parTrans" cxnId="{8E155B00-4FEC-4E56-AA0C-E976787AA2F1}">
      <dgm:prSet/>
      <dgm:spPr/>
      <dgm:t>
        <a:bodyPr/>
        <a:lstStyle/>
        <a:p>
          <a:endParaRPr lang="en-US"/>
        </a:p>
      </dgm:t>
    </dgm:pt>
    <dgm:pt modelId="{C0CA1FCC-2222-451B-8E0F-66D46EFA8659}" type="sibTrans" cxnId="{8E155B00-4FEC-4E56-AA0C-E976787AA2F1}">
      <dgm:prSet/>
      <dgm:spPr/>
      <dgm:t>
        <a:bodyPr/>
        <a:lstStyle/>
        <a:p>
          <a:endParaRPr lang="en-US"/>
        </a:p>
      </dgm:t>
    </dgm:pt>
    <dgm:pt modelId="{256F3414-17FC-4682-9675-CD1F3AB33CB4}">
      <dgm:prSet/>
      <dgm:spPr/>
      <dgm:t>
        <a:bodyPr/>
        <a:lstStyle/>
        <a:p>
          <a:pPr rtl="0"/>
          <a:r>
            <a:rPr lang="en-US" b="1" dirty="0" smtClean="0"/>
            <a:t>Environmental resources</a:t>
          </a:r>
          <a:endParaRPr lang="en-US" dirty="0"/>
        </a:p>
      </dgm:t>
    </dgm:pt>
    <dgm:pt modelId="{4D6875F3-2B10-474F-9B23-38816CBDFC7A}" type="parTrans" cxnId="{12D50EE0-B4AD-4A53-9788-51C3ACA3A1E1}">
      <dgm:prSet/>
      <dgm:spPr/>
      <dgm:t>
        <a:bodyPr/>
        <a:lstStyle/>
        <a:p>
          <a:endParaRPr lang="en-US"/>
        </a:p>
      </dgm:t>
    </dgm:pt>
    <dgm:pt modelId="{361CB587-9C8C-4EF9-A601-DE624A586A34}" type="sibTrans" cxnId="{12D50EE0-B4AD-4A53-9788-51C3ACA3A1E1}">
      <dgm:prSet/>
      <dgm:spPr/>
      <dgm:t>
        <a:bodyPr/>
        <a:lstStyle/>
        <a:p>
          <a:endParaRPr lang="en-US"/>
        </a:p>
      </dgm:t>
    </dgm:pt>
    <dgm:pt modelId="{0AFB6A5E-A8E2-4FFE-BE22-305562BF2ECB}">
      <dgm:prSet/>
      <dgm:spPr/>
      <dgm:t>
        <a:bodyPr/>
        <a:lstStyle/>
        <a:p>
          <a:pPr rtl="0"/>
          <a:r>
            <a:rPr lang="en-US" b="1" dirty="0" smtClean="0"/>
            <a:t>Economic resources</a:t>
          </a:r>
          <a:endParaRPr lang="en-US" dirty="0"/>
        </a:p>
      </dgm:t>
    </dgm:pt>
    <dgm:pt modelId="{94C1A9D0-F358-4391-8F65-83351A316A53}" type="parTrans" cxnId="{D8F995B4-C6C8-48DE-9854-45F55319543C}">
      <dgm:prSet/>
      <dgm:spPr/>
      <dgm:t>
        <a:bodyPr/>
        <a:lstStyle/>
        <a:p>
          <a:endParaRPr lang="en-US"/>
        </a:p>
      </dgm:t>
    </dgm:pt>
    <dgm:pt modelId="{F56AEA18-FD12-433B-AAF2-21123318541A}" type="sibTrans" cxnId="{D8F995B4-C6C8-48DE-9854-45F55319543C}">
      <dgm:prSet/>
      <dgm:spPr/>
      <dgm:t>
        <a:bodyPr/>
        <a:lstStyle/>
        <a:p>
          <a:endParaRPr lang="en-US"/>
        </a:p>
      </dgm:t>
    </dgm:pt>
    <dgm:pt modelId="{7EC8E5B6-FE7A-4E09-92F8-AD019914C6BC}" type="pres">
      <dgm:prSet presAssocID="{5CE193E6-ABF5-42ED-9ED7-A3E6511FDD57}" presName="diagram" presStyleCnt="0">
        <dgm:presLayoutVars>
          <dgm:dir/>
          <dgm:resizeHandles val="exact"/>
        </dgm:presLayoutVars>
      </dgm:prSet>
      <dgm:spPr/>
      <dgm:t>
        <a:bodyPr/>
        <a:lstStyle/>
        <a:p>
          <a:endParaRPr lang="en-US"/>
        </a:p>
      </dgm:t>
    </dgm:pt>
    <dgm:pt modelId="{3E2F3ADC-969A-46DB-9FDA-53CF1444A513}" type="pres">
      <dgm:prSet presAssocID="{12B73E7B-ED84-4149-87F8-F4772772497F}" presName="node" presStyleLbl="node1" presStyleIdx="0" presStyleCnt="6">
        <dgm:presLayoutVars>
          <dgm:bulletEnabled val="1"/>
        </dgm:presLayoutVars>
      </dgm:prSet>
      <dgm:spPr/>
      <dgm:t>
        <a:bodyPr/>
        <a:lstStyle/>
        <a:p>
          <a:endParaRPr lang="en-US"/>
        </a:p>
      </dgm:t>
    </dgm:pt>
    <dgm:pt modelId="{5DA9E98A-E26E-477D-B357-625BB16642EB}" type="pres">
      <dgm:prSet presAssocID="{2045BE57-FD20-41CD-B682-3D0AE636FED3}" presName="sibTrans" presStyleCnt="0"/>
      <dgm:spPr/>
    </dgm:pt>
    <dgm:pt modelId="{D6976B09-0964-4793-A031-305A88B1098C}" type="pres">
      <dgm:prSet presAssocID="{817A5952-A465-4333-B5A5-8EC3B82BF5A3}" presName="node" presStyleLbl="node1" presStyleIdx="1" presStyleCnt="6">
        <dgm:presLayoutVars>
          <dgm:bulletEnabled val="1"/>
        </dgm:presLayoutVars>
      </dgm:prSet>
      <dgm:spPr/>
      <dgm:t>
        <a:bodyPr/>
        <a:lstStyle/>
        <a:p>
          <a:endParaRPr lang="en-US"/>
        </a:p>
      </dgm:t>
    </dgm:pt>
    <dgm:pt modelId="{388DF6B0-34F7-4912-9611-0AFB8593ADAE}" type="pres">
      <dgm:prSet presAssocID="{29DE42DF-DD2F-4F39-8161-F9162DF7ACBF}" presName="sibTrans" presStyleCnt="0"/>
      <dgm:spPr/>
    </dgm:pt>
    <dgm:pt modelId="{1BFFF21A-9DB3-4B7B-A5A2-4743BFB55E53}" type="pres">
      <dgm:prSet presAssocID="{DC558C40-AB02-4753-8169-34D014499F5A}" presName="node" presStyleLbl="node1" presStyleIdx="2" presStyleCnt="6">
        <dgm:presLayoutVars>
          <dgm:bulletEnabled val="1"/>
        </dgm:presLayoutVars>
      </dgm:prSet>
      <dgm:spPr/>
      <dgm:t>
        <a:bodyPr/>
        <a:lstStyle/>
        <a:p>
          <a:endParaRPr lang="en-US"/>
        </a:p>
      </dgm:t>
    </dgm:pt>
    <dgm:pt modelId="{7731BB5A-4BA5-4283-BD89-87D098EF8E61}" type="pres">
      <dgm:prSet presAssocID="{21D134C8-BCBF-4E85-8DD2-B6E2B9049857}" presName="sibTrans" presStyleCnt="0"/>
      <dgm:spPr/>
    </dgm:pt>
    <dgm:pt modelId="{97C5A159-6A4D-4101-B280-0B001D7A35F8}" type="pres">
      <dgm:prSet presAssocID="{78BE1D8A-4D7C-4C27-8E48-B41C94C14418}" presName="node" presStyleLbl="node1" presStyleIdx="3" presStyleCnt="6">
        <dgm:presLayoutVars>
          <dgm:bulletEnabled val="1"/>
        </dgm:presLayoutVars>
      </dgm:prSet>
      <dgm:spPr/>
      <dgm:t>
        <a:bodyPr/>
        <a:lstStyle/>
        <a:p>
          <a:endParaRPr lang="en-US"/>
        </a:p>
      </dgm:t>
    </dgm:pt>
    <dgm:pt modelId="{1BB64ED7-BFE0-4413-A795-14DA77F0D2B9}" type="pres">
      <dgm:prSet presAssocID="{C0CA1FCC-2222-451B-8E0F-66D46EFA8659}" presName="sibTrans" presStyleCnt="0"/>
      <dgm:spPr/>
    </dgm:pt>
    <dgm:pt modelId="{90B34ADE-5110-47CB-90D3-086C7842F00F}" type="pres">
      <dgm:prSet presAssocID="{256F3414-17FC-4682-9675-CD1F3AB33CB4}" presName="node" presStyleLbl="node1" presStyleIdx="4" presStyleCnt="6">
        <dgm:presLayoutVars>
          <dgm:bulletEnabled val="1"/>
        </dgm:presLayoutVars>
      </dgm:prSet>
      <dgm:spPr/>
      <dgm:t>
        <a:bodyPr/>
        <a:lstStyle/>
        <a:p>
          <a:endParaRPr lang="en-US"/>
        </a:p>
      </dgm:t>
    </dgm:pt>
    <dgm:pt modelId="{16B8E7BB-724E-4741-A369-582CE291C0E0}" type="pres">
      <dgm:prSet presAssocID="{361CB587-9C8C-4EF9-A601-DE624A586A34}" presName="sibTrans" presStyleCnt="0"/>
      <dgm:spPr/>
    </dgm:pt>
    <dgm:pt modelId="{8B08B809-28C5-4CEB-8AA9-0C2305DA147D}" type="pres">
      <dgm:prSet presAssocID="{0AFB6A5E-A8E2-4FFE-BE22-305562BF2ECB}" presName="node" presStyleLbl="node1" presStyleIdx="5" presStyleCnt="6">
        <dgm:presLayoutVars>
          <dgm:bulletEnabled val="1"/>
        </dgm:presLayoutVars>
      </dgm:prSet>
      <dgm:spPr/>
      <dgm:t>
        <a:bodyPr/>
        <a:lstStyle/>
        <a:p>
          <a:endParaRPr lang="en-US"/>
        </a:p>
      </dgm:t>
    </dgm:pt>
  </dgm:ptLst>
  <dgm:cxnLst>
    <dgm:cxn modelId="{D817CFAC-63EF-4CBC-8816-0E3B11C28D1E}" srcId="{5CE193E6-ABF5-42ED-9ED7-A3E6511FDD57}" destId="{12B73E7B-ED84-4149-87F8-F4772772497F}" srcOrd="0" destOrd="0" parTransId="{0E705F10-E0C6-46E8-973E-636045D89158}" sibTransId="{2045BE57-FD20-41CD-B682-3D0AE636FED3}"/>
    <dgm:cxn modelId="{D40B5B69-977A-49E4-B7F8-2AA8F57F8980}" srcId="{5CE193E6-ABF5-42ED-9ED7-A3E6511FDD57}" destId="{DC558C40-AB02-4753-8169-34D014499F5A}" srcOrd="2" destOrd="0" parTransId="{FA26A086-977E-4C1C-911F-11CB5B8E8462}" sibTransId="{21D134C8-BCBF-4E85-8DD2-B6E2B9049857}"/>
    <dgm:cxn modelId="{63D32BCF-3926-4516-A683-E985666CA9F3}" srcId="{5CE193E6-ABF5-42ED-9ED7-A3E6511FDD57}" destId="{817A5952-A465-4333-B5A5-8EC3B82BF5A3}" srcOrd="1" destOrd="0" parTransId="{FB8BE91A-20B3-4BAB-983A-8BA15AB1DC21}" sibTransId="{29DE42DF-DD2F-4F39-8161-F9162DF7ACBF}"/>
    <dgm:cxn modelId="{7A1A1DF8-2B1B-4566-A2F0-5B8723CD618F}" type="presOf" srcId="{817A5952-A465-4333-B5A5-8EC3B82BF5A3}" destId="{D6976B09-0964-4793-A031-305A88B1098C}" srcOrd="0" destOrd="0" presId="urn:microsoft.com/office/officeart/2005/8/layout/default"/>
    <dgm:cxn modelId="{8E155B00-4FEC-4E56-AA0C-E976787AA2F1}" srcId="{5CE193E6-ABF5-42ED-9ED7-A3E6511FDD57}" destId="{78BE1D8A-4D7C-4C27-8E48-B41C94C14418}" srcOrd="3" destOrd="0" parTransId="{1E497457-021D-47BE-8B18-562AFDFB2406}" sibTransId="{C0CA1FCC-2222-451B-8E0F-66D46EFA8659}"/>
    <dgm:cxn modelId="{CE5DFD2B-A03D-4C29-8D46-62BFA48878D8}" type="presOf" srcId="{DC558C40-AB02-4753-8169-34D014499F5A}" destId="{1BFFF21A-9DB3-4B7B-A5A2-4743BFB55E53}" srcOrd="0" destOrd="0" presId="urn:microsoft.com/office/officeart/2005/8/layout/default"/>
    <dgm:cxn modelId="{45CFF9BD-4A05-4602-9EE7-79C3DEC5D6BA}" type="presOf" srcId="{256F3414-17FC-4682-9675-CD1F3AB33CB4}" destId="{90B34ADE-5110-47CB-90D3-086C7842F00F}" srcOrd="0" destOrd="0" presId="urn:microsoft.com/office/officeart/2005/8/layout/default"/>
    <dgm:cxn modelId="{D8F995B4-C6C8-48DE-9854-45F55319543C}" srcId="{5CE193E6-ABF5-42ED-9ED7-A3E6511FDD57}" destId="{0AFB6A5E-A8E2-4FFE-BE22-305562BF2ECB}" srcOrd="5" destOrd="0" parTransId="{94C1A9D0-F358-4391-8F65-83351A316A53}" sibTransId="{F56AEA18-FD12-433B-AAF2-21123318541A}"/>
    <dgm:cxn modelId="{FCE0FC78-C655-416D-9AFD-70256E5DA44C}" type="presOf" srcId="{5CE193E6-ABF5-42ED-9ED7-A3E6511FDD57}" destId="{7EC8E5B6-FE7A-4E09-92F8-AD019914C6BC}" srcOrd="0" destOrd="0" presId="urn:microsoft.com/office/officeart/2005/8/layout/default"/>
    <dgm:cxn modelId="{6311D86C-2E00-4F87-AD2A-6D0EF5F7B7A4}" type="presOf" srcId="{12B73E7B-ED84-4149-87F8-F4772772497F}" destId="{3E2F3ADC-969A-46DB-9FDA-53CF1444A513}" srcOrd="0" destOrd="0" presId="urn:microsoft.com/office/officeart/2005/8/layout/default"/>
    <dgm:cxn modelId="{12D50EE0-B4AD-4A53-9788-51C3ACA3A1E1}" srcId="{5CE193E6-ABF5-42ED-9ED7-A3E6511FDD57}" destId="{256F3414-17FC-4682-9675-CD1F3AB33CB4}" srcOrd="4" destOrd="0" parTransId="{4D6875F3-2B10-474F-9B23-38816CBDFC7A}" sibTransId="{361CB587-9C8C-4EF9-A601-DE624A586A34}"/>
    <dgm:cxn modelId="{A9BA60B9-7666-49B5-B12D-CAE84B079B00}" type="presOf" srcId="{78BE1D8A-4D7C-4C27-8E48-B41C94C14418}" destId="{97C5A159-6A4D-4101-B280-0B001D7A35F8}" srcOrd="0" destOrd="0" presId="urn:microsoft.com/office/officeart/2005/8/layout/default"/>
    <dgm:cxn modelId="{2C5964A7-762F-439A-8D5A-1C8837E85600}" type="presOf" srcId="{0AFB6A5E-A8E2-4FFE-BE22-305562BF2ECB}" destId="{8B08B809-28C5-4CEB-8AA9-0C2305DA147D}" srcOrd="0" destOrd="0" presId="urn:microsoft.com/office/officeart/2005/8/layout/default"/>
    <dgm:cxn modelId="{9A188DB1-0A7B-4627-B152-8502C5B9EA8D}" type="presParOf" srcId="{7EC8E5B6-FE7A-4E09-92F8-AD019914C6BC}" destId="{3E2F3ADC-969A-46DB-9FDA-53CF1444A513}" srcOrd="0" destOrd="0" presId="urn:microsoft.com/office/officeart/2005/8/layout/default"/>
    <dgm:cxn modelId="{FD4A1758-D379-4C00-86AF-6E03038D9376}" type="presParOf" srcId="{7EC8E5B6-FE7A-4E09-92F8-AD019914C6BC}" destId="{5DA9E98A-E26E-477D-B357-625BB16642EB}" srcOrd="1" destOrd="0" presId="urn:microsoft.com/office/officeart/2005/8/layout/default"/>
    <dgm:cxn modelId="{AF968C7E-0B0D-404F-B3E2-C87F919C8E33}" type="presParOf" srcId="{7EC8E5B6-FE7A-4E09-92F8-AD019914C6BC}" destId="{D6976B09-0964-4793-A031-305A88B1098C}" srcOrd="2" destOrd="0" presId="urn:microsoft.com/office/officeart/2005/8/layout/default"/>
    <dgm:cxn modelId="{E4F28FA4-7B5B-4D54-9984-E39C4A487266}" type="presParOf" srcId="{7EC8E5B6-FE7A-4E09-92F8-AD019914C6BC}" destId="{388DF6B0-34F7-4912-9611-0AFB8593ADAE}" srcOrd="3" destOrd="0" presId="urn:microsoft.com/office/officeart/2005/8/layout/default"/>
    <dgm:cxn modelId="{B4669F73-231B-4A08-B206-4B515C4F4C31}" type="presParOf" srcId="{7EC8E5B6-FE7A-4E09-92F8-AD019914C6BC}" destId="{1BFFF21A-9DB3-4B7B-A5A2-4743BFB55E53}" srcOrd="4" destOrd="0" presId="urn:microsoft.com/office/officeart/2005/8/layout/default"/>
    <dgm:cxn modelId="{FB04C16A-0F16-44C0-81AE-56E5D659760C}" type="presParOf" srcId="{7EC8E5B6-FE7A-4E09-92F8-AD019914C6BC}" destId="{7731BB5A-4BA5-4283-BD89-87D098EF8E61}" srcOrd="5" destOrd="0" presId="urn:microsoft.com/office/officeart/2005/8/layout/default"/>
    <dgm:cxn modelId="{1E377AFD-DE99-476C-9597-54911E00138F}" type="presParOf" srcId="{7EC8E5B6-FE7A-4E09-92F8-AD019914C6BC}" destId="{97C5A159-6A4D-4101-B280-0B001D7A35F8}" srcOrd="6" destOrd="0" presId="urn:microsoft.com/office/officeart/2005/8/layout/default"/>
    <dgm:cxn modelId="{76F1D85B-5F28-4C90-880E-28E4324BD439}" type="presParOf" srcId="{7EC8E5B6-FE7A-4E09-92F8-AD019914C6BC}" destId="{1BB64ED7-BFE0-4413-A795-14DA77F0D2B9}" srcOrd="7" destOrd="0" presId="urn:microsoft.com/office/officeart/2005/8/layout/default"/>
    <dgm:cxn modelId="{FB2F66E5-B4AD-488C-8EE7-5D9182210544}" type="presParOf" srcId="{7EC8E5B6-FE7A-4E09-92F8-AD019914C6BC}" destId="{90B34ADE-5110-47CB-90D3-086C7842F00F}" srcOrd="8" destOrd="0" presId="urn:microsoft.com/office/officeart/2005/8/layout/default"/>
    <dgm:cxn modelId="{D3625FB7-EA93-4D99-AB1D-1E68B06F61DA}" type="presParOf" srcId="{7EC8E5B6-FE7A-4E09-92F8-AD019914C6BC}" destId="{16B8E7BB-724E-4741-A369-582CE291C0E0}" srcOrd="9" destOrd="0" presId="urn:microsoft.com/office/officeart/2005/8/layout/default"/>
    <dgm:cxn modelId="{D6832513-3154-44B6-9382-D9DDC1726D66}" type="presParOf" srcId="{7EC8E5B6-FE7A-4E09-92F8-AD019914C6BC}" destId="{8B08B809-28C5-4CEB-8AA9-0C2305DA147D}" srcOrd="10"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B36E97C-7B31-43A5-AB97-944E4A5CAB5C}" type="doc">
      <dgm:prSet loTypeId="urn:microsoft.com/office/officeart/2009/3/layout/StepUpProcess" loCatId="process" qsTypeId="urn:microsoft.com/office/officeart/2005/8/quickstyle/simple1" qsCatId="simple" csTypeId="urn:microsoft.com/office/officeart/2005/8/colors/colorful1" csCatId="colorful"/>
      <dgm:spPr/>
      <dgm:t>
        <a:bodyPr/>
        <a:lstStyle/>
        <a:p>
          <a:endParaRPr lang="en-CA"/>
        </a:p>
      </dgm:t>
    </dgm:pt>
    <dgm:pt modelId="{DA1A28DE-88EE-440A-980A-1511C6DC5904}">
      <dgm:prSet/>
      <dgm:spPr/>
      <dgm:t>
        <a:bodyPr/>
        <a:lstStyle/>
        <a:p>
          <a:pPr rtl="0"/>
          <a:r>
            <a:rPr lang="en-CA" dirty="0" smtClean="0"/>
            <a:t>Targeting appropriate patients</a:t>
          </a:r>
          <a:endParaRPr lang="en-CA" dirty="0"/>
        </a:p>
      </dgm:t>
    </dgm:pt>
    <dgm:pt modelId="{D23AFE1C-6476-474E-BE5E-AA4C92FB6666}" type="parTrans" cxnId="{ACAF42A2-7BB0-489C-A6CA-6C88579C8573}">
      <dgm:prSet/>
      <dgm:spPr/>
      <dgm:t>
        <a:bodyPr/>
        <a:lstStyle/>
        <a:p>
          <a:endParaRPr lang="en-CA"/>
        </a:p>
      </dgm:t>
    </dgm:pt>
    <dgm:pt modelId="{FB4C3F30-08ED-40D2-BA52-921676C97A5A}" type="sibTrans" cxnId="{ACAF42A2-7BB0-489C-A6CA-6C88579C8573}">
      <dgm:prSet/>
      <dgm:spPr/>
      <dgm:t>
        <a:bodyPr/>
        <a:lstStyle/>
        <a:p>
          <a:endParaRPr lang="en-CA"/>
        </a:p>
      </dgm:t>
    </dgm:pt>
    <dgm:pt modelId="{1AC63E20-05E5-472E-A347-42D04A8B7708}">
      <dgm:prSet/>
      <dgm:spPr/>
      <dgm:t>
        <a:bodyPr/>
        <a:lstStyle/>
        <a:p>
          <a:pPr rtl="0"/>
          <a:r>
            <a:rPr lang="en-US" dirty="0" smtClean="0"/>
            <a:t>Assessing patients and developing recommendations</a:t>
          </a:r>
          <a:endParaRPr lang="en-CA" dirty="0"/>
        </a:p>
      </dgm:t>
    </dgm:pt>
    <dgm:pt modelId="{94BD0756-BBB2-41F9-842D-245BDCF077DC}" type="parTrans" cxnId="{1AFB0C4C-9D7B-46CF-B537-94143BB91DF2}">
      <dgm:prSet/>
      <dgm:spPr/>
      <dgm:t>
        <a:bodyPr/>
        <a:lstStyle/>
        <a:p>
          <a:endParaRPr lang="en-CA"/>
        </a:p>
      </dgm:t>
    </dgm:pt>
    <dgm:pt modelId="{0FAD08C2-512A-42E4-B252-7E128D60F30B}" type="sibTrans" cxnId="{1AFB0C4C-9D7B-46CF-B537-94143BB91DF2}">
      <dgm:prSet/>
      <dgm:spPr/>
      <dgm:t>
        <a:bodyPr/>
        <a:lstStyle/>
        <a:p>
          <a:endParaRPr lang="en-CA"/>
        </a:p>
      </dgm:t>
    </dgm:pt>
    <dgm:pt modelId="{A5987287-AA58-4C4C-914F-765E22FD63C2}">
      <dgm:prSet/>
      <dgm:spPr/>
      <dgm:t>
        <a:bodyPr/>
        <a:lstStyle/>
        <a:p>
          <a:pPr rtl="0"/>
          <a:r>
            <a:rPr lang="en-CA" dirty="0" smtClean="0"/>
            <a:t>Implementing recommendations</a:t>
          </a:r>
          <a:endParaRPr lang="en-CA" dirty="0"/>
        </a:p>
      </dgm:t>
    </dgm:pt>
    <dgm:pt modelId="{4CACDC8D-A58B-4867-8890-5F01FD34B42F}" type="parTrans" cxnId="{069E4F85-5060-4099-A533-05826E683482}">
      <dgm:prSet/>
      <dgm:spPr/>
      <dgm:t>
        <a:bodyPr/>
        <a:lstStyle/>
        <a:p>
          <a:endParaRPr lang="en-CA"/>
        </a:p>
      </dgm:t>
    </dgm:pt>
    <dgm:pt modelId="{C3E259CF-F3A7-4959-B4B5-F156D2801F2E}" type="sibTrans" cxnId="{069E4F85-5060-4099-A533-05826E683482}">
      <dgm:prSet/>
      <dgm:spPr/>
      <dgm:t>
        <a:bodyPr/>
        <a:lstStyle/>
        <a:p>
          <a:endParaRPr lang="en-CA"/>
        </a:p>
      </dgm:t>
    </dgm:pt>
    <dgm:pt modelId="{21877177-1C73-4B5D-A1C0-AF17B5863C65}">
      <dgm:prSet/>
      <dgm:spPr/>
      <dgm:t>
        <a:bodyPr/>
        <a:lstStyle/>
        <a:p>
          <a:pPr rtl="0"/>
          <a:r>
            <a:rPr lang="en-US" dirty="0" smtClean="0"/>
            <a:t>Proper </a:t>
          </a:r>
          <a:r>
            <a:rPr lang="en-US" b="1" dirty="0" smtClean="0"/>
            <a:t>follow up </a:t>
          </a:r>
          <a:r>
            <a:rPr lang="en-US" dirty="0" smtClean="0"/>
            <a:t>&amp; implementation  of recommendation, monitoring  response to the treatment plan and  revising the treatment plan adds to the </a:t>
          </a:r>
          <a:r>
            <a:rPr lang="en-US" b="1" dirty="0" smtClean="0"/>
            <a:t>success</a:t>
          </a:r>
          <a:r>
            <a:rPr lang="en-US" dirty="0" smtClean="0"/>
            <a:t> of CGA</a:t>
          </a:r>
          <a:endParaRPr lang="en-CA" dirty="0"/>
        </a:p>
      </dgm:t>
    </dgm:pt>
    <dgm:pt modelId="{FE11D1AC-52E9-4CDB-9028-A69899CA0E97}" type="parTrans" cxnId="{11EC58D6-9144-4279-A067-09DF9E695B58}">
      <dgm:prSet/>
      <dgm:spPr/>
      <dgm:t>
        <a:bodyPr/>
        <a:lstStyle/>
        <a:p>
          <a:endParaRPr lang="en-CA"/>
        </a:p>
      </dgm:t>
    </dgm:pt>
    <dgm:pt modelId="{705F57EA-3E21-4A54-8072-BF501845A6D6}" type="sibTrans" cxnId="{11EC58D6-9144-4279-A067-09DF9E695B58}">
      <dgm:prSet/>
      <dgm:spPr/>
      <dgm:t>
        <a:bodyPr/>
        <a:lstStyle/>
        <a:p>
          <a:endParaRPr lang="en-CA"/>
        </a:p>
      </dgm:t>
    </dgm:pt>
    <dgm:pt modelId="{0FA3F4AD-3DCC-4950-BCD8-812F85729430}" type="pres">
      <dgm:prSet presAssocID="{8B36E97C-7B31-43A5-AB97-944E4A5CAB5C}" presName="rootnode" presStyleCnt="0">
        <dgm:presLayoutVars>
          <dgm:chMax/>
          <dgm:chPref/>
          <dgm:dir/>
          <dgm:animLvl val="lvl"/>
        </dgm:presLayoutVars>
      </dgm:prSet>
      <dgm:spPr/>
      <dgm:t>
        <a:bodyPr/>
        <a:lstStyle/>
        <a:p>
          <a:endParaRPr lang="en-CA"/>
        </a:p>
      </dgm:t>
    </dgm:pt>
    <dgm:pt modelId="{1DBFCB1F-5AFF-40E4-8361-4A0CD6909B96}" type="pres">
      <dgm:prSet presAssocID="{DA1A28DE-88EE-440A-980A-1511C6DC5904}" presName="composite" presStyleCnt="0"/>
      <dgm:spPr/>
    </dgm:pt>
    <dgm:pt modelId="{51352407-C00F-4E66-B182-6B3090FD542E}" type="pres">
      <dgm:prSet presAssocID="{DA1A28DE-88EE-440A-980A-1511C6DC5904}" presName="LShape" presStyleLbl="alignNode1" presStyleIdx="0" presStyleCnt="7"/>
      <dgm:spPr/>
    </dgm:pt>
    <dgm:pt modelId="{46959594-FA6F-4BFD-9D4F-4A60FA7CA38B}" type="pres">
      <dgm:prSet presAssocID="{DA1A28DE-88EE-440A-980A-1511C6DC5904}" presName="ParentText" presStyleLbl="revTx" presStyleIdx="0" presStyleCnt="4">
        <dgm:presLayoutVars>
          <dgm:chMax val="0"/>
          <dgm:chPref val="0"/>
          <dgm:bulletEnabled val="1"/>
        </dgm:presLayoutVars>
      </dgm:prSet>
      <dgm:spPr/>
      <dgm:t>
        <a:bodyPr/>
        <a:lstStyle/>
        <a:p>
          <a:endParaRPr lang="en-CA"/>
        </a:p>
      </dgm:t>
    </dgm:pt>
    <dgm:pt modelId="{369940D8-9756-4DCC-9571-D24236296DD8}" type="pres">
      <dgm:prSet presAssocID="{DA1A28DE-88EE-440A-980A-1511C6DC5904}" presName="Triangle" presStyleLbl="alignNode1" presStyleIdx="1" presStyleCnt="7"/>
      <dgm:spPr/>
    </dgm:pt>
    <dgm:pt modelId="{22FD53E3-622F-438B-8F14-DC157F1C4720}" type="pres">
      <dgm:prSet presAssocID="{FB4C3F30-08ED-40D2-BA52-921676C97A5A}" presName="sibTrans" presStyleCnt="0"/>
      <dgm:spPr/>
    </dgm:pt>
    <dgm:pt modelId="{138E965B-2822-45AC-841B-584B31A75F3F}" type="pres">
      <dgm:prSet presAssocID="{FB4C3F30-08ED-40D2-BA52-921676C97A5A}" presName="space" presStyleCnt="0"/>
      <dgm:spPr/>
    </dgm:pt>
    <dgm:pt modelId="{531DCCAF-0123-4848-B01B-066FC9DF7590}" type="pres">
      <dgm:prSet presAssocID="{1AC63E20-05E5-472E-A347-42D04A8B7708}" presName="composite" presStyleCnt="0"/>
      <dgm:spPr/>
    </dgm:pt>
    <dgm:pt modelId="{75407315-7CFE-4842-9CAD-7E70A29B034A}" type="pres">
      <dgm:prSet presAssocID="{1AC63E20-05E5-472E-A347-42D04A8B7708}" presName="LShape" presStyleLbl="alignNode1" presStyleIdx="2" presStyleCnt="7"/>
      <dgm:spPr/>
    </dgm:pt>
    <dgm:pt modelId="{94697ADD-56F3-4927-9B60-E4A1ECB846B8}" type="pres">
      <dgm:prSet presAssocID="{1AC63E20-05E5-472E-A347-42D04A8B7708}" presName="ParentText" presStyleLbl="revTx" presStyleIdx="1" presStyleCnt="4">
        <dgm:presLayoutVars>
          <dgm:chMax val="0"/>
          <dgm:chPref val="0"/>
          <dgm:bulletEnabled val="1"/>
        </dgm:presLayoutVars>
      </dgm:prSet>
      <dgm:spPr/>
      <dgm:t>
        <a:bodyPr/>
        <a:lstStyle/>
        <a:p>
          <a:endParaRPr lang="en-CA"/>
        </a:p>
      </dgm:t>
    </dgm:pt>
    <dgm:pt modelId="{FE43A126-CD0D-4307-9CC4-45B93856AC8E}" type="pres">
      <dgm:prSet presAssocID="{1AC63E20-05E5-472E-A347-42D04A8B7708}" presName="Triangle" presStyleLbl="alignNode1" presStyleIdx="3" presStyleCnt="7"/>
      <dgm:spPr/>
    </dgm:pt>
    <dgm:pt modelId="{AA72666A-C012-4E39-BA68-7FCE4FFA2B32}" type="pres">
      <dgm:prSet presAssocID="{0FAD08C2-512A-42E4-B252-7E128D60F30B}" presName="sibTrans" presStyleCnt="0"/>
      <dgm:spPr/>
    </dgm:pt>
    <dgm:pt modelId="{2C49D743-6420-49E0-A2CF-3FDFF47BF911}" type="pres">
      <dgm:prSet presAssocID="{0FAD08C2-512A-42E4-B252-7E128D60F30B}" presName="space" presStyleCnt="0"/>
      <dgm:spPr/>
    </dgm:pt>
    <dgm:pt modelId="{6B5FB859-C0AC-4A36-9886-A4B9753E1A41}" type="pres">
      <dgm:prSet presAssocID="{A5987287-AA58-4C4C-914F-765E22FD63C2}" presName="composite" presStyleCnt="0"/>
      <dgm:spPr/>
    </dgm:pt>
    <dgm:pt modelId="{81997067-EA39-416C-8EA3-068EEA914AB4}" type="pres">
      <dgm:prSet presAssocID="{A5987287-AA58-4C4C-914F-765E22FD63C2}" presName="LShape" presStyleLbl="alignNode1" presStyleIdx="4" presStyleCnt="7"/>
      <dgm:spPr/>
    </dgm:pt>
    <dgm:pt modelId="{D25C3F9D-C01E-4781-8B89-F9053701044F}" type="pres">
      <dgm:prSet presAssocID="{A5987287-AA58-4C4C-914F-765E22FD63C2}" presName="ParentText" presStyleLbl="revTx" presStyleIdx="2" presStyleCnt="4">
        <dgm:presLayoutVars>
          <dgm:chMax val="0"/>
          <dgm:chPref val="0"/>
          <dgm:bulletEnabled val="1"/>
        </dgm:presLayoutVars>
      </dgm:prSet>
      <dgm:spPr/>
      <dgm:t>
        <a:bodyPr/>
        <a:lstStyle/>
        <a:p>
          <a:endParaRPr lang="en-CA"/>
        </a:p>
      </dgm:t>
    </dgm:pt>
    <dgm:pt modelId="{89F128BD-8E1D-4125-8062-9ADDE4B84E1E}" type="pres">
      <dgm:prSet presAssocID="{A5987287-AA58-4C4C-914F-765E22FD63C2}" presName="Triangle" presStyleLbl="alignNode1" presStyleIdx="5" presStyleCnt="7"/>
      <dgm:spPr/>
    </dgm:pt>
    <dgm:pt modelId="{860EC8B0-320E-48A2-8D3A-865F80D78D75}" type="pres">
      <dgm:prSet presAssocID="{C3E259CF-F3A7-4959-B4B5-F156D2801F2E}" presName="sibTrans" presStyleCnt="0"/>
      <dgm:spPr/>
    </dgm:pt>
    <dgm:pt modelId="{DD43DD69-580C-43A7-A1EC-1A93D6C0A7F6}" type="pres">
      <dgm:prSet presAssocID="{C3E259CF-F3A7-4959-B4B5-F156D2801F2E}" presName="space" presStyleCnt="0"/>
      <dgm:spPr/>
    </dgm:pt>
    <dgm:pt modelId="{06DE9885-8824-45F1-BB1D-1551955F4F0A}" type="pres">
      <dgm:prSet presAssocID="{21877177-1C73-4B5D-A1C0-AF17B5863C65}" presName="composite" presStyleCnt="0"/>
      <dgm:spPr/>
    </dgm:pt>
    <dgm:pt modelId="{8AC2EB72-5297-441E-AF85-C809996669B0}" type="pres">
      <dgm:prSet presAssocID="{21877177-1C73-4B5D-A1C0-AF17B5863C65}" presName="LShape" presStyleLbl="alignNode1" presStyleIdx="6" presStyleCnt="7"/>
      <dgm:spPr/>
    </dgm:pt>
    <dgm:pt modelId="{630E2AC5-234A-4C31-995E-1C980780FC86}" type="pres">
      <dgm:prSet presAssocID="{21877177-1C73-4B5D-A1C0-AF17B5863C65}" presName="ParentText" presStyleLbl="revTx" presStyleIdx="3" presStyleCnt="4">
        <dgm:presLayoutVars>
          <dgm:chMax val="0"/>
          <dgm:chPref val="0"/>
          <dgm:bulletEnabled val="1"/>
        </dgm:presLayoutVars>
      </dgm:prSet>
      <dgm:spPr/>
      <dgm:t>
        <a:bodyPr/>
        <a:lstStyle/>
        <a:p>
          <a:endParaRPr lang="en-CA"/>
        </a:p>
      </dgm:t>
    </dgm:pt>
  </dgm:ptLst>
  <dgm:cxnLst>
    <dgm:cxn modelId="{069E4F85-5060-4099-A533-05826E683482}" srcId="{8B36E97C-7B31-43A5-AB97-944E4A5CAB5C}" destId="{A5987287-AA58-4C4C-914F-765E22FD63C2}" srcOrd="2" destOrd="0" parTransId="{4CACDC8D-A58B-4867-8890-5F01FD34B42F}" sibTransId="{C3E259CF-F3A7-4959-B4B5-F156D2801F2E}"/>
    <dgm:cxn modelId="{1C42CF2E-0E67-4ED9-A13F-A0F9A28991D7}" type="presOf" srcId="{8B36E97C-7B31-43A5-AB97-944E4A5CAB5C}" destId="{0FA3F4AD-3DCC-4950-BCD8-812F85729430}" srcOrd="0" destOrd="0" presId="urn:microsoft.com/office/officeart/2009/3/layout/StepUpProcess"/>
    <dgm:cxn modelId="{E1AD8364-308B-4287-AD4A-6828FD0559CE}" type="presOf" srcId="{21877177-1C73-4B5D-A1C0-AF17B5863C65}" destId="{630E2AC5-234A-4C31-995E-1C980780FC86}" srcOrd="0" destOrd="0" presId="urn:microsoft.com/office/officeart/2009/3/layout/StepUpProcess"/>
    <dgm:cxn modelId="{723C84E7-6453-41C2-BFE8-005ED5D72EC7}" type="presOf" srcId="{DA1A28DE-88EE-440A-980A-1511C6DC5904}" destId="{46959594-FA6F-4BFD-9D4F-4A60FA7CA38B}" srcOrd="0" destOrd="0" presId="urn:microsoft.com/office/officeart/2009/3/layout/StepUpProcess"/>
    <dgm:cxn modelId="{881EC73C-2924-494F-A9AE-F1AD76B18DF4}" type="presOf" srcId="{1AC63E20-05E5-472E-A347-42D04A8B7708}" destId="{94697ADD-56F3-4927-9B60-E4A1ECB846B8}" srcOrd="0" destOrd="0" presId="urn:microsoft.com/office/officeart/2009/3/layout/StepUpProcess"/>
    <dgm:cxn modelId="{11EC58D6-9144-4279-A067-09DF9E695B58}" srcId="{8B36E97C-7B31-43A5-AB97-944E4A5CAB5C}" destId="{21877177-1C73-4B5D-A1C0-AF17B5863C65}" srcOrd="3" destOrd="0" parTransId="{FE11D1AC-52E9-4CDB-9028-A69899CA0E97}" sibTransId="{705F57EA-3E21-4A54-8072-BF501845A6D6}"/>
    <dgm:cxn modelId="{5D7BBD10-470B-4236-AE47-6E5508F22F04}" type="presOf" srcId="{A5987287-AA58-4C4C-914F-765E22FD63C2}" destId="{D25C3F9D-C01E-4781-8B89-F9053701044F}" srcOrd="0" destOrd="0" presId="urn:microsoft.com/office/officeart/2009/3/layout/StepUpProcess"/>
    <dgm:cxn modelId="{1AFB0C4C-9D7B-46CF-B537-94143BB91DF2}" srcId="{8B36E97C-7B31-43A5-AB97-944E4A5CAB5C}" destId="{1AC63E20-05E5-472E-A347-42D04A8B7708}" srcOrd="1" destOrd="0" parTransId="{94BD0756-BBB2-41F9-842D-245BDCF077DC}" sibTransId="{0FAD08C2-512A-42E4-B252-7E128D60F30B}"/>
    <dgm:cxn modelId="{ACAF42A2-7BB0-489C-A6CA-6C88579C8573}" srcId="{8B36E97C-7B31-43A5-AB97-944E4A5CAB5C}" destId="{DA1A28DE-88EE-440A-980A-1511C6DC5904}" srcOrd="0" destOrd="0" parTransId="{D23AFE1C-6476-474E-BE5E-AA4C92FB6666}" sibTransId="{FB4C3F30-08ED-40D2-BA52-921676C97A5A}"/>
    <dgm:cxn modelId="{E2C83234-EBD9-4744-9FC2-DEB89652EB59}" type="presParOf" srcId="{0FA3F4AD-3DCC-4950-BCD8-812F85729430}" destId="{1DBFCB1F-5AFF-40E4-8361-4A0CD6909B96}" srcOrd="0" destOrd="0" presId="urn:microsoft.com/office/officeart/2009/3/layout/StepUpProcess"/>
    <dgm:cxn modelId="{CD9F537F-BFC8-4DCC-AE84-6D930B6228F8}" type="presParOf" srcId="{1DBFCB1F-5AFF-40E4-8361-4A0CD6909B96}" destId="{51352407-C00F-4E66-B182-6B3090FD542E}" srcOrd="0" destOrd="0" presId="urn:microsoft.com/office/officeart/2009/3/layout/StepUpProcess"/>
    <dgm:cxn modelId="{13CF698C-D831-456E-A365-A684333E0826}" type="presParOf" srcId="{1DBFCB1F-5AFF-40E4-8361-4A0CD6909B96}" destId="{46959594-FA6F-4BFD-9D4F-4A60FA7CA38B}" srcOrd="1" destOrd="0" presId="urn:microsoft.com/office/officeart/2009/3/layout/StepUpProcess"/>
    <dgm:cxn modelId="{6FB9B613-28D7-4B20-9198-0173C73DCE93}" type="presParOf" srcId="{1DBFCB1F-5AFF-40E4-8361-4A0CD6909B96}" destId="{369940D8-9756-4DCC-9571-D24236296DD8}" srcOrd="2" destOrd="0" presId="urn:microsoft.com/office/officeart/2009/3/layout/StepUpProcess"/>
    <dgm:cxn modelId="{F1D3D499-A041-4873-826C-5F3D2D1580A0}" type="presParOf" srcId="{0FA3F4AD-3DCC-4950-BCD8-812F85729430}" destId="{22FD53E3-622F-438B-8F14-DC157F1C4720}" srcOrd="1" destOrd="0" presId="urn:microsoft.com/office/officeart/2009/3/layout/StepUpProcess"/>
    <dgm:cxn modelId="{52CBE93B-6980-4330-94A7-553E853B0BEC}" type="presParOf" srcId="{22FD53E3-622F-438B-8F14-DC157F1C4720}" destId="{138E965B-2822-45AC-841B-584B31A75F3F}" srcOrd="0" destOrd="0" presId="urn:microsoft.com/office/officeart/2009/3/layout/StepUpProcess"/>
    <dgm:cxn modelId="{4C2B6D17-149E-481C-9F02-7D9901965775}" type="presParOf" srcId="{0FA3F4AD-3DCC-4950-BCD8-812F85729430}" destId="{531DCCAF-0123-4848-B01B-066FC9DF7590}" srcOrd="2" destOrd="0" presId="urn:microsoft.com/office/officeart/2009/3/layout/StepUpProcess"/>
    <dgm:cxn modelId="{708C348A-A11D-4E7E-AB05-E3606B14F02B}" type="presParOf" srcId="{531DCCAF-0123-4848-B01B-066FC9DF7590}" destId="{75407315-7CFE-4842-9CAD-7E70A29B034A}" srcOrd="0" destOrd="0" presId="urn:microsoft.com/office/officeart/2009/3/layout/StepUpProcess"/>
    <dgm:cxn modelId="{B863C431-3112-46A7-9A44-93D2DF863F56}" type="presParOf" srcId="{531DCCAF-0123-4848-B01B-066FC9DF7590}" destId="{94697ADD-56F3-4927-9B60-E4A1ECB846B8}" srcOrd="1" destOrd="0" presId="urn:microsoft.com/office/officeart/2009/3/layout/StepUpProcess"/>
    <dgm:cxn modelId="{66EF8BC7-B2FA-4601-AA54-C62040F16DAB}" type="presParOf" srcId="{531DCCAF-0123-4848-B01B-066FC9DF7590}" destId="{FE43A126-CD0D-4307-9CC4-45B93856AC8E}" srcOrd="2" destOrd="0" presId="urn:microsoft.com/office/officeart/2009/3/layout/StepUpProcess"/>
    <dgm:cxn modelId="{73A290E6-BAB5-4CC0-B1C3-91843BE45A63}" type="presParOf" srcId="{0FA3F4AD-3DCC-4950-BCD8-812F85729430}" destId="{AA72666A-C012-4E39-BA68-7FCE4FFA2B32}" srcOrd="3" destOrd="0" presId="urn:microsoft.com/office/officeart/2009/3/layout/StepUpProcess"/>
    <dgm:cxn modelId="{D62B05A9-F970-4550-871C-1957A3CFF733}" type="presParOf" srcId="{AA72666A-C012-4E39-BA68-7FCE4FFA2B32}" destId="{2C49D743-6420-49E0-A2CF-3FDFF47BF911}" srcOrd="0" destOrd="0" presId="urn:microsoft.com/office/officeart/2009/3/layout/StepUpProcess"/>
    <dgm:cxn modelId="{ACBC4DB9-D9F3-4E76-A55F-3166F44DA2C4}" type="presParOf" srcId="{0FA3F4AD-3DCC-4950-BCD8-812F85729430}" destId="{6B5FB859-C0AC-4A36-9886-A4B9753E1A41}" srcOrd="4" destOrd="0" presId="urn:microsoft.com/office/officeart/2009/3/layout/StepUpProcess"/>
    <dgm:cxn modelId="{A0A68E14-3E32-46B3-B93B-A81ADB77F615}" type="presParOf" srcId="{6B5FB859-C0AC-4A36-9886-A4B9753E1A41}" destId="{81997067-EA39-416C-8EA3-068EEA914AB4}" srcOrd="0" destOrd="0" presId="urn:microsoft.com/office/officeart/2009/3/layout/StepUpProcess"/>
    <dgm:cxn modelId="{055E9921-5125-401F-84E5-280BFE00F052}" type="presParOf" srcId="{6B5FB859-C0AC-4A36-9886-A4B9753E1A41}" destId="{D25C3F9D-C01E-4781-8B89-F9053701044F}" srcOrd="1" destOrd="0" presId="urn:microsoft.com/office/officeart/2009/3/layout/StepUpProcess"/>
    <dgm:cxn modelId="{59A0BC55-8310-40AC-9027-87E7D8054233}" type="presParOf" srcId="{6B5FB859-C0AC-4A36-9886-A4B9753E1A41}" destId="{89F128BD-8E1D-4125-8062-9ADDE4B84E1E}" srcOrd="2" destOrd="0" presId="urn:microsoft.com/office/officeart/2009/3/layout/StepUpProcess"/>
    <dgm:cxn modelId="{D5C915AD-7E39-44AB-9E25-DD73CE37761C}" type="presParOf" srcId="{0FA3F4AD-3DCC-4950-BCD8-812F85729430}" destId="{860EC8B0-320E-48A2-8D3A-865F80D78D75}" srcOrd="5" destOrd="0" presId="urn:microsoft.com/office/officeart/2009/3/layout/StepUpProcess"/>
    <dgm:cxn modelId="{10230ABD-DD0D-4154-A7C8-F65FDF3B4665}" type="presParOf" srcId="{860EC8B0-320E-48A2-8D3A-865F80D78D75}" destId="{DD43DD69-580C-43A7-A1EC-1A93D6C0A7F6}" srcOrd="0" destOrd="0" presId="urn:microsoft.com/office/officeart/2009/3/layout/StepUpProcess"/>
    <dgm:cxn modelId="{8E1D4F63-2FFA-488A-B1BA-08FA5AB5E8BB}" type="presParOf" srcId="{0FA3F4AD-3DCC-4950-BCD8-812F85729430}" destId="{06DE9885-8824-45F1-BB1D-1551955F4F0A}" srcOrd="6" destOrd="0" presId="urn:microsoft.com/office/officeart/2009/3/layout/StepUpProcess"/>
    <dgm:cxn modelId="{BDEE8994-E2FF-4363-A2FB-6B77CBE8E509}" type="presParOf" srcId="{06DE9885-8824-45F1-BB1D-1551955F4F0A}" destId="{8AC2EB72-5297-441E-AF85-C809996669B0}" srcOrd="0" destOrd="0" presId="urn:microsoft.com/office/officeart/2009/3/layout/StepUpProcess"/>
    <dgm:cxn modelId="{E1E78FB7-89AE-41B1-89D3-ACAC736E00E0}" type="presParOf" srcId="{06DE9885-8824-45F1-BB1D-1551955F4F0A}" destId="{630E2AC5-234A-4C31-995E-1C980780FC86}" srcOrd="1" destOrd="0" presId="urn:microsoft.com/office/officeart/2009/3/layout/StepUpProcess"/>
  </dgm:cxnLst>
  <dgm:bg>
    <a:solidFill>
      <a:schemeClr val="bg2"/>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A79C360-0F42-4A27-A6CB-0E436A013B0C}"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n-US"/>
        </a:p>
      </dgm:t>
    </dgm:pt>
    <dgm:pt modelId="{BD37E315-A391-4491-8B0D-C2CD3E8D2E79}">
      <dgm:prSet/>
      <dgm:spPr/>
      <dgm:t>
        <a:bodyPr/>
        <a:lstStyle/>
        <a:p>
          <a:pPr rtl="0"/>
          <a:r>
            <a:rPr lang="en-US" b="1" dirty="0" smtClean="0"/>
            <a:t>To improve process of care</a:t>
          </a:r>
          <a:r>
            <a:rPr lang="en-US" dirty="0" smtClean="0"/>
            <a:t>: </a:t>
          </a:r>
          <a:endParaRPr lang="en-US" dirty="0"/>
        </a:p>
      </dgm:t>
    </dgm:pt>
    <dgm:pt modelId="{B9B5D57E-962F-48A3-91AD-4BE8D844C2C7}" type="parTrans" cxnId="{D5F815D6-EE10-4B84-A236-E3FA7215412C}">
      <dgm:prSet/>
      <dgm:spPr/>
      <dgm:t>
        <a:bodyPr/>
        <a:lstStyle/>
        <a:p>
          <a:endParaRPr lang="en-US"/>
        </a:p>
      </dgm:t>
    </dgm:pt>
    <dgm:pt modelId="{E421D52C-E267-45A9-B6BD-6C025435CDBF}" type="sibTrans" cxnId="{D5F815D6-EE10-4B84-A236-E3FA7215412C}">
      <dgm:prSet/>
      <dgm:spPr/>
      <dgm:t>
        <a:bodyPr/>
        <a:lstStyle/>
        <a:p>
          <a:endParaRPr lang="en-US"/>
        </a:p>
      </dgm:t>
    </dgm:pt>
    <dgm:pt modelId="{34E496E8-185F-4900-974C-E1F88DD6AFF3}">
      <dgm:prSet/>
      <dgm:spPr/>
      <dgm:t>
        <a:bodyPr/>
        <a:lstStyle/>
        <a:p>
          <a:pPr rtl="0"/>
          <a:r>
            <a:rPr lang="en-US" dirty="0" smtClean="0"/>
            <a:t>Improve diagnostic accuracy </a:t>
          </a:r>
          <a:endParaRPr lang="en-US" dirty="0"/>
        </a:p>
      </dgm:t>
    </dgm:pt>
    <dgm:pt modelId="{BFA58A40-931D-46E4-BAF9-C4BAF42BA42D}" type="parTrans" cxnId="{05B63270-1C31-42CF-A4DB-020AE78FA400}">
      <dgm:prSet/>
      <dgm:spPr/>
      <dgm:t>
        <a:bodyPr/>
        <a:lstStyle/>
        <a:p>
          <a:endParaRPr lang="en-US"/>
        </a:p>
      </dgm:t>
    </dgm:pt>
    <dgm:pt modelId="{2A44E8FE-4D8E-493C-B079-3B94C9802553}" type="sibTrans" cxnId="{05B63270-1C31-42CF-A4DB-020AE78FA400}">
      <dgm:prSet/>
      <dgm:spPr/>
      <dgm:t>
        <a:bodyPr/>
        <a:lstStyle/>
        <a:p>
          <a:endParaRPr lang="en-US"/>
        </a:p>
      </dgm:t>
    </dgm:pt>
    <dgm:pt modelId="{277B1E28-E925-4AE4-9146-0430069F4EE7}">
      <dgm:prSet/>
      <dgm:spPr/>
      <dgm:t>
        <a:bodyPr/>
        <a:lstStyle/>
        <a:p>
          <a:pPr rtl="0"/>
          <a:r>
            <a:rPr lang="en-US" dirty="0" smtClean="0"/>
            <a:t>Improve medical treatment </a:t>
          </a:r>
          <a:endParaRPr lang="en-US" dirty="0"/>
        </a:p>
      </dgm:t>
    </dgm:pt>
    <dgm:pt modelId="{108CFD3B-F706-41BE-A277-B40324AF918F}" type="parTrans" cxnId="{DDD57314-C8F2-4DA2-9E02-3BBC68732E78}">
      <dgm:prSet/>
      <dgm:spPr/>
      <dgm:t>
        <a:bodyPr/>
        <a:lstStyle/>
        <a:p>
          <a:endParaRPr lang="en-US"/>
        </a:p>
      </dgm:t>
    </dgm:pt>
    <dgm:pt modelId="{DDAE7510-06F8-48A7-9171-6F00A2F726AB}" type="sibTrans" cxnId="{DDD57314-C8F2-4DA2-9E02-3BBC68732E78}">
      <dgm:prSet/>
      <dgm:spPr/>
      <dgm:t>
        <a:bodyPr/>
        <a:lstStyle/>
        <a:p>
          <a:endParaRPr lang="en-US"/>
        </a:p>
      </dgm:t>
    </dgm:pt>
    <dgm:pt modelId="{67CA5161-C981-49B1-B0D0-1173D9548555}">
      <dgm:prSet/>
      <dgm:spPr/>
      <dgm:t>
        <a:bodyPr/>
        <a:lstStyle/>
        <a:p>
          <a:pPr rtl="0"/>
          <a:r>
            <a:rPr lang="en-US" dirty="0" smtClean="0"/>
            <a:t>Arrange for long-term case management</a:t>
          </a:r>
          <a:endParaRPr lang="en-US" dirty="0"/>
        </a:p>
      </dgm:t>
    </dgm:pt>
    <dgm:pt modelId="{AB401AD3-D665-410F-AED5-5059C305B55D}" type="parTrans" cxnId="{BE33EC86-D041-4620-805C-FE09AAC63838}">
      <dgm:prSet/>
      <dgm:spPr/>
      <dgm:t>
        <a:bodyPr/>
        <a:lstStyle/>
        <a:p>
          <a:endParaRPr lang="en-US"/>
        </a:p>
      </dgm:t>
    </dgm:pt>
    <dgm:pt modelId="{93923E2C-8CD1-42FD-9FA0-3C9A00F8D4BC}" type="sibTrans" cxnId="{BE33EC86-D041-4620-805C-FE09AAC63838}">
      <dgm:prSet/>
      <dgm:spPr/>
      <dgm:t>
        <a:bodyPr/>
        <a:lstStyle/>
        <a:p>
          <a:endParaRPr lang="en-US"/>
        </a:p>
      </dgm:t>
    </dgm:pt>
    <dgm:pt modelId="{B1A62A79-2905-45D1-88F6-9D6060333338}">
      <dgm:prSet/>
      <dgm:spPr/>
      <dgm:t>
        <a:bodyPr/>
        <a:lstStyle/>
        <a:p>
          <a:pPr rtl="0"/>
          <a:r>
            <a:rPr lang="en-US" b="1" dirty="0" smtClean="0"/>
            <a:t>To improve outcomes of care: </a:t>
          </a:r>
          <a:endParaRPr lang="en-US" dirty="0"/>
        </a:p>
      </dgm:t>
    </dgm:pt>
    <dgm:pt modelId="{88739FBA-F2AC-44E7-9485-44BA3E7D31FC}" type="parTrans" cxnId="{5E0DA81C-DAEE-4F2E-8FBC-F8048395A8DD}">
      <dgm:prSet/>
      <dgm:spPr/>
      <dgm:t>
        <a:bodyPr/>
        <a:lstStyle/>
        <a:p>
          <a:endParaRPr lang="en-US"/>
        </a:p>
      </dgm:t>
    </dgm:pt>
    <dgm:pt modelId="{A2897548-31F8-4D3A-8C0D-08BD16E5E3D7}" type="sibTrans" cxnId="{5E0DA81C-DAEE-4F2E-8FBC-F8048395A8DD}">
      <dgm:prSet/>
      <dgm:spPr/>
      <dgm:t>
        <a:bodyPr/>
        <a:lstStyle/>
        <a:p>
          <a:endParaRPr lang="en-US"/>
        </a:p>
      </dgm:t>
    </dgm:pt>
    <dgm:pt modelId="{1523D5D6-4E16-4AFC-8C7C-354FF88542F4}">
      <dgm:prSet/>
      <dgm:spPr/>
      <dgm:t>
        <a:bodyPr/>
        <a:lstStyle/>
        <a:p>
          <a:pPr rtl="0"/>
          <a:r>
            <a:rPr lang="en-US" dirty="0" smtClean="0"/>
            <a:t>Improve functional status </a:t>
          </a:r>
          <a:endParaRPr lang="en-US" dirty="0"/>
        </a:p>
      </dgm:t>
    </dgm:pt>
    <dgm:pt modelId="{EEEF7951-8F1F-43B2-B4E6-5E53FF72798B}" type="parTrans" cxnId="{371487D1-9C47-4F66-A26B-DB00CDF343F6}">
      <dgm:prSet/>
      <dgm:spPr/>
      <dgm:t>
        <a:bodyPr/>
        <a:lstStyle/>
        <a:p>
          <a:endParaRPr lang="en-US"/>
        </a:p>
      </dgm:t>
    </dgm:pt>
    <dgm:pt modelId="{CCCA61B7-8A81-482B-A4E7-3EA8BE6FF9E9}" type="sibTrans" cxnId="{371487D1-9C47-4F66-A26B-DB00CDF343F6}">
      <dgm:prSet/>
      <dgm:spPr/>
      <dgm:t>
        <a:bodyPr/>
        <a:lstStyle/>
        <a:p>
          <a:endParaRPr lang="en-US"/>
        </a:p>
      </dgm:t>
    </dgm:pt>
    <dgm:pt modelId="{B334710D-BC8A-4933-AC57-B71435678E6D}">
      <dgm:prSet/>
      <dgm:spPr/>
      <dgm:t>
        <a:bodyPr/>
        <a:lstStyle/>
        <a:p>
          <a:pPr rtl="0"/>
          <a:r>
            <a:rPr lang="en-US" dirty="0" smtClean="0"/>
            <a:t>Better quality of life</a:t>
          </a:r>
          <a:endParaRPr lang="en-US" dirty="0"/>
        </a:p>
      </dgm:t>
    </dgm:pt>
    <dgm:pt modelId="{B1BFCB44-239C-4E75-AB96-57A9C119F74E}" type="parTrans" cxnId="{184CA795-0CAB-422C-B5A4-4A8991B197AF}">
      <dgm:prSet/>
      <dgm:spPr/>
      <dgm:t>
        <a:bodyPr/>
        <a:lstStyle/>
        <a:p>
          <a:endParaRPr lang="en-US"/>
        </a:p>
      </dgm:t>
    </dgm:pt>
    <dgm:pt modelId="{EFD6E3A3-A64A-40C0-9DCE-68CF6F657655}" type="sibTrans" cxnId="{184CA795-0CAB-422C-B5A4-4A8991B197AF}">
      <dgm:prSet/>
      <dgm:spPr/>
      <dgm:t>
        <a:bodyPr/>
        <a:lstStyle/>
        <a:p>
          <a:endParaRPr lang="en-US"/>
        </a:p>
      </dgm:t>
    </dgm:pt>
    <dgm:pt modelId="{397C3D5F-D926-465A-869E-F2958FC63F86}">
      <dgm:prSet/>
      <dgm:spPr/>
      <dgm:t>
        <a:bodyPr/>
        <a:lstStyle/>
        <a:p>
          <a:pPr rtl="0"/>
          <a:r>
            <a:rPr lang="en-US" b="1" dirty="0" smtClean="0"/>
            <a:t>To contain costs of care: </a:t>
          </a:r>
          <a:endParaRPr lang="en-US" dirty="0"/>
        </a:p>
      </dgm:t>
    </dgm:pt>
    <dgm:pt modelId="{4FDB4F44-1B95-458E-AB56-B178D5DD5695}" type="parTrans" cxnId="{AF1B0156-6E09-409A-A1B1-7605BE64FA80}">
      <dgm:prSet/>
      <dgm:spPr/>
      <dgm:t>
        <a:bodyPr/>
        <a:lstStyle/>
        <a:p>
          <a:endParaRPr lang="en-US"/>
        </a:p>
      </dgm:t>
    </dgm:pt>
    <dgm:pt modelId="{0C45D7E3-7251-4F89-A1C0-0F07E36CAF6F}" type="sibTrans" cxnId="{AF1B0156-6E09-409A-A1B1-7605BE64FA80}">
      <dgm:prSet/>
      <dgm:spPr/>
      <dgm:t>
        <a:bodyPr/>
        <a:lstStyle/>
        <a:p>
          <a:endParaRPr lang="en-US"/>
        </a:p>
      </dgm:t>
    </dgm:pt>
    <dgm:pt modelId="{75776846-7C0E-4F09-AA3A-93B9C07E8776}">
      <dgm:prSet/>
      <dgm:spPr/>
      <dgm:t>
        <a:bodyPr/>
        <a:lstStyle/>
        <a:p>
          <a:pPr rtl="0"/>
          <a:r>
            <a:rPr lang="en-US" dirty="0" smtClean="0"/>
            <a:t>Reduce use of unnecessary formal services </a:t>
          </a:r>
          <a:endParaRPr lang="en-US" dirty="0"/>
        </a:p>
      </dgm:t>
    </dgm:pt>
    <dgm:pt modelId="{B3A7CF41-4F8A-4278-B115-6AA57198CB10}" type="parTrans" cxnId="{EDA7924F-22AC-41CE-A1E1-13EA77376CC7}">
      <dgm:prSet/>
      <dgm:spPr/>
      <dgm:t>
        <a:bodyPr/>
        <a:lstStyle/>
        <a:p>
          <a:endParaRPr lang="en-US"/>
        </a:p>
      </dgm:t>
    </dgm:pt>
    <dgm:pt modelId="{9B25E121-E88F-478A-9045-5E9AB6A0A12B}" type="sibTrans" cxnId="{EDA7924F-22AC-41CE-A1E1-13EA77376CC7}">
      <dgm:prSet/>
      <dgm:spPr/>
      <dgm:t>
        <a:bodyPr/>
        <a:lstStyle/>
        <a:p>
          <a:endParaRPr lang="en-US"/>
        </a:p>
      </dgm:t>
    </dgm:pt>
    <dgm:pt modelId="{03F8421D-2EDB-43E9-BEBF-6CA85F7EC2CA}">
      <dgm:prSet/>
      <dgm:spPr/>
      <dgm:t>
        <a:bodyPr/>
        <a:lstStyle/>
        <a:p>
          <a:pPr rtl="0"/>
          <a:r>
            <a:rPr lang="en-US" dirty="0" smtClean="0"/>
            <a:t>Prolong tenure in the home/community</a:t>
          </a:r>
          <a:br>
            <a:rPr lang="en-US" dirty="0" smtClean="0"/>
          </a:br>
          <a:r>
            <a:rPr lang="en-US" dirty="0" smtClean="0"/>
            <a:t> </a:t>
          </a:r>
          <a:endParaRPr lang="en-US" dirty="0"/>
        </a:p>
      </dgm:t>
    </dgm:pt>
    <dgm:pt modelId="{FD3C58EA-7206-4DFB-B815-CCD29D0C1F47}" type="parTrans" cxnId="{4299C3F3-6FEA-49BD-ADB6-5F3B63B45708}">
      <dgm:prSet/>
      <dgm:spPr/>
      <dgm:t>
        <a:bodyPr/>
        <a:lstStyle/>
        <a:p>
          <a:endParaRPr lang="en-US"/>
        </a:p>
      </dgm:t>
    </dgm:pt>
    <dgm:pt modelId="{BE1EA7CA-DF53-4E49-BB49-54ED9A6F43B3}" type="sibTrans" cxnId="{4299C3F3-6FEA-49BD-ADB6-5F3B63B45708}">
      <dgm:prSet/>
      <dgm:spPr/>
      <dgm:t>
        <a:bodyPr/>
        <a:lstStyle/>
        <a:p>
          <a:endParaRPr lang="en-US"/>
        </a:p>
      </dgm:t>
    </dgm:pt>
    <dgm:pt modelId="{C38B7643-239F-4E70-AEEF-F1BB06B6CB2B}" type="pres">
      <dgm:prSet presAssocID="{0A79C360-0F42-4A27-A6CB-0E436A013B0C}" presName="Name0" presStyleCnt="0">
        <dgm:presLayoutVars>
          <dgm:chMax val="7"/>
          <dgm:dir/>
          <dgm:animLvl val="lvl"/>
          <dgm:resizeHandles val="exact"/>
        </dgm:presLayoutVars>
      </dgm:prSet>
      <dgm:spPr/>
      <dgm:t>
        <a:bodyPr/>
        <a:lstStyle/>
        <a:p>
          <a:endParaRPr lang="en-US"/>
        </a:p>
      </dgm:t>
    </dgm:pt>
    <dgm:pt modelId="{78989AD9-E68C-404B-AD79-CEF1D5DE86BD}" type="pres">
      <dgm:prSet presAssocID="{BD37E315-A391-4491-8B0D-C2CD3E8D2E79}" presName="circle1" presStyleLbl="node1" presStyleIdx="0" presStyleCnt="3"/>
      <dgm:spPr/>
    </dgm:pt>
    <dgm:pt modelId="{AFB8DF17-62E7-4B23-BB9F-76371BD956BE}" type="pres">
      <dgm:prSet presAssocID="{BD37E315-A391-4491-8B0D-C2CD3E8D2E79}" presName="space" presStyleCnt="0"/>
      <dgm:spPr/>
    </dgm:pt>
    <dgm:pt modelId="{E0BFF08D-9F51-478D-85D4-EFC25B533F69}" type="pres">
      <dgm:prSet presAssocID="{BD37E315-A391-4491-8B0D-C2CD3E8D2E79}" presName="rect1" presStyleLbl="alignAcc1" presStyleIdx="0" presStyleCnt="3"/>
      <dgm:spPr/>
      <dgm:t>
        <a:bodyPr/>
        <a:lstStyle/>
        <a:p>
          <a:endParaRPr lang="en-US"/>
        </a:p>
      </dgm:t>
    </dgm:pt>
    <dgm:pt modelId="{C698B3BE-8E96-441E-BC4B-D46300683D22}" type="pres">
      <dgm:prSet presAssocID="{B1A62A79-2905-45D1-88F6-9D6060333338}" presName="vertSpace2" presStyleLbl="node1" presStyleIdx="0" presStyleCnt="3"/>
      <dgm:spPr/>
    </dgm:pt>
    <dgm:pt modelId="{3397032D-16FB-42DF-9961-7EFC4648061D}" type="pres">
      <dgm:prSet presAssocID="{B1A62A79-2905-45D1-88F6-9D6060333338}" presName="circle2" presStyleLbl="node1" presStyleIdx="1" presStyleCnt="3"/>
      <dgm:spPr/>
    </dgm:pt>
    <dgm:pt modelId="{687A4214-0559-4CFD-935B-6ABD773882CF}" type="pres">
      <dgm:prSet presAssocID="{B1A62A79-2905-45D1-88F6-9D6060333338}" presName="rect2" presStyleLbl="alignAcc1" presStyleIdx="1" presStyleCnt="3"/>
      <dgm:spPr/>
      <dgm:t>
        <a:bodyPr/>
        <a:lstStyle/>
        <a:p>
          <a:endParaRPr lang="en-US"/>
        </a:p>
      </dgm:t>
    </dgm:pt>
    <dgm:pt modelId="{3508D592-DE96-4DE5-A851-BFF09D7E00A2}" type="pres">
      <dgm:prSet presAssocID="{397C3D5F-D926-465A-869E-F2958FC63F86}" presName="vertSpace3" presStyleLbl="node1" presStyleIdx="1" presStyleCnt="3"/>
      <dgm:spPr/>
    </dgm:pt>
    <dgm:pt modelId="{B104E206-FED5-4591-9BFB-2BAD581673A7}" type="pres">
      <dgm:prSet presAssocID="{397C3D5F-D926-465A-869E-F2958FC63F86}" presName="circle3" presStyleLbl="node1" presStyleIdx="2" presStyleCnt="3"/>
      <dgm:spPr/>
    </dgm:pt>
    <dgm:pt modelId="{0DD340E2-673B-4418-A81D-0F445ABAA45C}" type="pres">
      <dgm:prSet presAssocID="{397C3D5F-D926-465A-869E-F2958FC63F86}" presName="rect3" presStyleLbl="alignAcc1" presStyleIdx="2" presStyleCnt="3"/>
      <dgm:spPr/>
      <dgm:t>
        <a:bodyPr/>
        <a:lstStyle/>
        <a:p>
          <a:endParaRPr lang="en-US"/>
        </a:p>
      </dgm:t>
    </dgm:pt>
    <dgm:pt modelId="{F95BF3A9-6E28-4C13-B0F5-AB7004274963}" type="pres">
      <dgm:prSet presAssocID="{BD37E315-A391-4491-8B0D-C2CD3E8D2E79}" presName="rect1ParTx" presStyleLbl="alignAcc1" presStyleIdx="2" presStyleCnt="3">
        <dgm:presLayoutVars>
          <dgm:chMax val="1"/>
          <dgm:bulletEnabled val="1"/>
        </dgm:presLayoutVars>
      </dgm:prSet>
      <dgm:spPr/>
      <dgm:t>
        <a:bodyPr/>
        <a:lstStyle/>
        <a:p>
          <a:endParaRPr lang="en-US"/>
        </a:p>
      </dgm:t>
    </dgm:pt>
    <dgm:pt modelId="{08F6E22E-D74E-4E3E-83E2-D45D9000AC2A}" type="pres">
      <dgm:prSet presAssocID="{BD37E315-A391-4491-8B0D-C2CD3E8D2E79}" presName="rect1ChTx" presStyleLbl="alignAcc1" presStyleIdx="2" presStyleCnt="3">
        <dgm:presLayoutVars>
          <dgm:bulletEnabled val="1"/>
        </dgm:presLayoutVars>
      </dgm:prSet>
      <dgm:spPr/>
      <dgm:t>
        <a:bodyPr/>
        <a:lstStyle/>
        <a:p>
          <a:endParaRPr lang="en-US"/>
        </a:p>
      </dgm:t>
    </dgm:pt>
    <dgm:pt modelId="{15100108-4276-4D81-A32B-ECF7983A367E}" type="pres">
      <dgm:prSet presAssocID="{B1A62A79-2905-45D1-88F6-9D6060333338}" presName="rect2ParTx" presStyleLbl="alignAcc1" presStyleIdx="2" presStyleCnt="3">
        <dgm:presLayoutVars>
          <dgm:chMax val="1"/>
          <dgm:bulletEnabled val="1"/>
        </dgm:presLayoutVars>
      </dgm:prSet>
      <dgm:spPr/>
      <dgm:t>
        <a:bodyPr/>
        <a:lstStyle/>
        <a:p>
          <a:endParaRPr lang="en-US"/>
        </a:p>
      </dgm:t>
    </dgm:pt>
    <dgm:pt modelId="{58A7FF93-23D6-4847-BBFD-F73D5B7A562F}" type="pres">
      <dgm:prSet presAssocID="{B1A62A79-2905-45D1-88F6-9D6060333338}" presName="rect2ChTx" presStyleLbl="alignAcc1" presStyleIdx="2" presStyleCnt="3">
        <dgm:presLayoutVars>
          <dgm:bulletEnabled val="1"/>
        </dgm:presLayoutVars>
      </dgm:prSet>
      <dgm:spPr/>
      <dgm:t>
        <a:bodyPr/>
        <a:lstStyle/>
        <a:p>
          <a:endParaRPr lang="en-US"/>
        </a:p>
      </dgm:t>
    </dgm:pt>
    <dgm:pt modelId="{9077FD2C-8CD9-4B23-9398-75E7F1E6DEF5}" type="pres">
      <dgm:prSet presAssocID="{397C3D5F-D926-465A-869E-F2958FC63F86}" presName="rect3ParTx" presStyleLbl="alignAcc1" presStyleIdx="2" presStyleCnt="3">
        <dgm:presLayoutVars>
          <dgm:chMax val="1"/>
          <dgm:bulletEnabled val="1"/>
        </dgm:presLayoutVars>
      </dgm:prSet>
      <dgm:spPr/>
      <dgm:t>
        <a:bodyPr/>
        <a:lstStyle/>
        <a:p>
          <a:endParaRPr lang="en-US"/>
        </a:p>
      </dgm:t>
    </dgm:pt>
    <dgm:pt modelId="{97D6D519-5FB2-424B-8876-3FEF3FB6D9A4}" type="pres">
      <dgm:prSet presAssocID="{397C3D5F-D926-465A-869E-F2958FC63F86}" presName="rect3ChTx" presStyleLbl="alignAcc1" presStyleIdx="2" presStyleCnt="3">
        <dgm:presLayoutVars>
          <dgm:bulletEnabled val="1"/>
        </dgm:presLayoutVars>
      </dgm:prSet>
      <dgm:spPr/>
      <dgm:t>
        <a:bodyPr/>
        <a:lstStyle/>
        <a:p>
          <a:endParaRPr lang="en-US"/>
        </a:p>
      </dgm:t>
    </dgm:pt>
  </dgm:ptLst>
  <dgm:cxnLst>
    <dgm:cxn modelId="{0A174A8E-CFA6-4BFA-A3D7-341B03B685AB}" type="presOf" srcId="{BD37E315-A391-4491-8B0D-C2CD3E8D2E79}" destId="{E0BFF08D-9F51-478D-85D4-EFC25B533F69}" srcOrd="0" destOrd="0" presId="urn:microsoft.com/office/officeart/2005/8/layout/target3"/>
    <dgm:cxn modelId="{6266F003-CAE8-431A-A0AD-B72A598FF4F8}" type="presOf" srcId="{BD37E315-A391-4491-8B0D-C2CD3E8D2E79}" destId="{F95BF3A9-6E28-4C13-B0F5-AB7004274963}" srcOrd="1" destOrd="0" presId="urn:microsoft.com/office/officeart/2005/8/layout/target3"/>
    <dgm:cxn modelId="{371487D1-9C47-4F66-A26B-DB00CDF343F6}" srcId="{B1A62A79-2905-45D1-88F6-9D6060333338}" destId="{1523D5D6-4E16-4AFC-8C7C-354FF88542F4}" srcOrd="0" destOrd="0" parTransId="{EEEF7951-8F1F-43B2-B4E6-5E53FF72798B}" sibTransId="{CCCA61B7-8A81-482B-A4E7-3EA8BE6FF9E9}"/>
    <dgm:cxn modelId="{05B63270-1C31-42CF-A4DB-020AE78FA400}" srcId="{BD37E315-A391-4491-8B0D-C2CD3E8D2E79}" destId="{34E496E8-185F-4900-974C-E1F88DD6AFF3}" srcOrd="0" destOrd="0" parTransId="{BFA58A40-931D-46E4-BAF9-C4BAF42BA42D}" sibTransId="{2A44E8FE-4D8E-493C-B079-3B94C9802553}"/>
    <dgm:cxn modelId="{184CA795-0CAB-422C-B5A4-4A8991B197AF}" srcId="{B1A62A79-2905-45D1-88F6-9D6060333338}" destId="{B334710D-BC8A-4933-AC57-B71435678E6D}" srcOrd="1" destOrd="0" parTransId="{B1BFCB44-239C-4E75-AB96-57A9C119F74E}" sibTransId="{EFD6E3A3-A64A-40C0-9DCE-68CF6F657655}"/>
    <dgm:cxn modelId="{4639A2F2-62E7-4C61-90F6-953DA6755D66}" type="presOf" srcId="{34E496E8-185F-4900-974C-E1F88DD6AFF3}" destId="{08F6E22E-D74E-4E3E-83E2-D45D9000AC2A}" srcOrd="0" destOrd="0" presId="urn:microsoft.com/office/officeart/2005/8/layout/target3"/>
    <dgm:cxn modelId="{C583D521-CB52-4172-908E-8FE569DE0CA6}" type="presOf" srcId="{B1A62A79-2905-45D1-88F6-9D6060333338}" destId="{687A4214-0559-4CFD-935B-6ABD773882CF}" srcOrd="0" destOrd="0" presId="urn:microsoft.com/office/officeart/2005/8/layout/target3"/>
    <dgm:cxn modelId="{4484CC8E-3EA9-4868-B8EB-B80956823BF3}" type="presOf" srcId="{397C3D5F-D926-465A-869E-F2958FC63F86}" destId="{9077FD2C-8CD9-4B23-9398-75E7F1E6DEF5}" srcOrd="1" destOrd="0" presId="urn:microsoft.com/office/officeart/2005/8/layout/target3"/>
    <dgm:cxn modelId="{D5F815D6-EE10-4B84-A236-E3FA7215412C}" srcId="{0A79C360-0F42-4A27-A6CB-0E436A013B0C}" destId="{BD37E315-A391-4491-8B0D-C2CD3E8D2E79}" srcOrd="0" destOrd="0" parTransId="{B9B5D57E-962F-48A3-91AD-4BE8D844C2C7}" sibTransId="{E421D52C-E267-45A9-B6BD-6C025435CDBF}"/>
    <dgm:cxn modelId="{EDA7924F-22AC-41CE-A1E1-13EA77376CC7}" srcId="{397C3D5F-D926-465A-869E-F2958FC63F86}" destId="{75776846-7C0E-4F09-AA3A-93B9C07E8776}" srcOrd="0" destOrd="0" parTransId="{B3A7CF41-4F8A-4278-B115-6AA57198CB10}" sibTransId="{9B25E121-E88F-478A-9045-5E9AB6A0A12B}"/>
    <dgm:cxn modelId="{79F54AF4-283D-424D-9A5A-125A789B7AA8}" type="presOf" srcId="{277B1E28-E925-4AE4-9146-0430069F4EE7}" destId="{08F6E22E-D74E-4E3E-83E2-D45D9000AC2A}" srcOrd="0" destOrd="1" presId="urn:microsoft.com/office/officeart/2005/8/layout/target3"/>
    <dgm:cxn modelId="{4299C3F3-6FEA-49BD-ADB6-5F3B63B45708}" srcId="{397C3D5F-D926-465A-869E-F2958FC63F86}" destId="{03F8421D-2EDB-43E9-BEBF-6CA85F7EC2CA}" srcOrd="1" destOrd="0" parTransId="{FD3C58EA-7206-4DFB-B815-CCD29D0C1F47}" sibTransId="{BE1EA7CA-DF53-4E49-BB49-54ED9A6F43B3}"/>
    <dgm:cxn modelId="{BE33EC86-D041-4620-805C-FE09AAC63838}" srcId="{BD37E315-A391-4491-8B0D-C2CD3E8D2E79}" destId="{67CA5161-C981-49B1-B0D0-1173D9548555}" srcOrd="2" destOrd="0" parTransId="{AB401AD3-D665-410F-AED5-5059C305B55D}" sibTransId="{93923E2C-8CD1-42FD-9FA0-3C9A00F8D4BC}"/>
    <dgm:cxn modelId="{AEBD2D93-ADA6-462E-86BC-EF2E4AE533BE}" type="presOf" srcId="{B334710D-BC8A-4933-AC57-B71435678E6D}" destId="{58A7FF93-23D6-4847-BBFD-F73D5B7A562F}" srcOrd="0" destOrd="1" presId="urn:microsoft.com/office/officeart/2005/8/layout/target3"/>
    <dgm:cxn modelId="{5E0DA81C-DAEE-4F2E-8FBC-F8048395A8DD}" srcId="{0A79C360-0F42-4A27-A6CB-0E436A013B0C}" destId="{B1A62A79-2905-45D1-88F6-9D6060333338}" srcOrd="1" destOrd="0" parTransId="{88739FBA-F2AC-44E7-9485-44BA3E7D31FC}" sibTransId="{A2897548-31F8-4D3A-8C0D-08BD16E5E3D7}"/>
    <dgm:cxn modelId="{C5BA1D62-C6DF-44BB-B539-85F260A4553C}" type="presOf" srcId="{1523D5D6-4E16-4AFC-8C7C-354FF88542F4}" destId="{58A7FF93-23D6-4847-BBFD-F73D5B7A562F}" srcOrd="0" destOrd="0" presId="urn:microsoft.com/office/officeart/2005/8/layout/target3"/>
    <dgm:cxn modelId="{FF2EC6D7-9CBD-456B-A501-9F728F6A1AB2}" type="presOf" srcId="{75776846-7C0E-4F09-AA3A-93B9C07E8776}" destId="{97D6D519-5FB2-424B-8876-3FEF3FB6D9A4}" srcOrd="0" destOrd="0" presId="urn:microsoft.com/office/officeart/2005/8/layout/target3"/>
    <dgm:cxn modelId="{FA12DCF7-C736-4993-9AD1-5F4C169A1D3B}" type="presOf" srcId="{03F8421D-2EDB-43E9-BEBF-6CA85F7EC2CA}" destId="{97D6D519-5FB2-424B-8876-3FEF3FB6D9A4}" srcOrd="0" destOrd="1" presId="urn:microsoft.com/office/officeart/2005/8/layout/target3"/>
    <dgm:cxn modelId="{0052C867-3155-41DD-8E5B-ED03DBD95F3B}" type="presOf" srcId="{0A79C360-0F42-4A27-A6CB-0E436A013B0C}" destId="{C38B7643-239F-4E70-AEEF-F1BB06B6CB2B}" srcOrd="0" destOrd="0" presId="urn:microsoft.com/office/officeart/2005/8/layout/target3"/>
    <dgm:cxn modelId="{DDD57314-C8F2-4DA2-9E02-3BBC68732E78}" srcId="{BD37E315-A391-4491-8B0D-C2CD3E8D2E79}" destId="{277B1E28-E925-4AE4-9146-0430069F4EE7}" srcOrd="1" destOrd="0" parTransId="{108CFD3B-F706-41BE-A277-B40324AF918F}" sibTransId="{DDAE7510-06F8-48A7-9171-6F00A2F726AB}"/>
    <dgm:cxn modelId="{7F904CF2-6E68-447A-9FFE-B7F525AE46A4}" type="presOf" srcId="{B1A62A79-2905-45D1-88F6-9D6060333338}" destId="{15100108-4276-4D81-A32B-ECF7983A367E}" srcOrd="1" destOrd="0" presId="urn:microsoft.com/office/officeart/2005/8/layout/target3"/>
    <dgm:cxn modelId="{AF1B0156-6E09-409A-A1B1-7605BE64FA80}" srcId="{0A79C360-0F42-4A27-A6CB-0E436A013B0C}" destId="{397C3D5F-D926-465A-869E-F2958FC63F86}" srcOrd="2" destOrd="0" parTransId="{4FDB4F44-1B95-458E-AB56-B178D5DD5695}" sibTransId="{0C45D7E3-7251-4F89-A1C0-0F07E36CAF6F}"/>
    <dgm:cxn modelId="{C97EC6D0-57A9-41DE-92EF-066881DCE62D}" type="presOf" srcId="{67CA5161-C981-49B1-B0D0-1173D9548555}" destId="{08F6E22E-D74E-4E3E-83E2-D45D9000AC2A}" srcOrd="0" destOrd="2" presId="urn:microsoft.com/office/officeart/2005/8/layout/target3"/>
    <dgm:cxn modelId="{990CAD66-EDB0-431A-B125-26EE5CD59B02}" type="presOf" srcId="{397C3D5F-D926-465A-869E-F2958FC63F86}" destId="{0DD340E2-673B-4418-A81D-0F445ABAA45C}" srcOrd="0" destOrd="0" presId="urn:microsoft.com/office/officeart/2005/8/layout/target3"/>
    <dgm:cxn modelId="{D8109355-C350-4AD8-B309-E8E2A1EA84EE}" type="presParOf" srcId="{C38B7643-239F-4E70-AEEF-F1BB06B6CB2B}" destId="{78989AD9-E68C-404B-AD79-CEF1D5DE86BD}" srcOrd="0" destOrd="0" presId="urn:microsoft.com/office/officeart/2005/8/layout/target3"/>
    <dgm:cxn modelId="{DB09ED7B-F2C3-4CC1-A92E-5004A27BAA74}" type="presParOf" srcId="{C38B7643-239F-4E70-AEEF-F1BB06B6CB2B}" destId="{AFB8DF17-62E7-4B23-BB9F-76371BD956BE}" srcOrd="1" destOrd="0" presId="urn:microsoft.com/office/officeart/2005/8/layout/target3"/>
    <dgm:cxn modelId="{E3442842-BB08-4356-88D7-010973E1C9DD}" type="presParOf" srcId="{C38B7643-239F-4E70-AEEF-F1BB06B6CB2B}" destId="{E0BFF08D-9F51-478D-85D4-EFC25B533F69}" srcOrd="2" destOrd="0" presId="urn:microsoft.com/office/officeart/2005/8/layout/target3"/>
    <dgm:cxn modelId="{1D25788A-C78D-45EC-AEEC-B53337492FC2}" type="presParOf" srcId="{C38B7643-239F-4E70-AEEF-F1BB06B6CB2B}" destId="{C698B3BE-8E96-441E-BC4B-D46300683D22}" srcOrd="3" destOrd="0" presId="urn:microsoft.com/office/officeart/2005/8/layout/target3"/>
    <dgm:cxn modelId="{E92E02B3-374F-486B-B979-4694090407B7}" type="presParOf" srcId="{C38B7643-239F-4E70-AEEF-F1BB06B6CB2B}" destId="{3397032D-16FB-42DF-9961-7EFC4648061D}" srcOrd="4" destOrd="0" presId="urn:microsoft.com/office/officeart/2005/8/layout/target3"/>
    <dgm:cxn modelId="{5232B87D-2ED0-45A7-97FF-7E134953EC73}" type="presParOf" srcId="{C38B7643-239F-4E70-AEEF-F1BB06B6CB2B}" destId="{687A4214-0559-4CFD-935B-6ABD773882CF}" srcOrd="5" destOrd="0" presId="urn:microsoft.com/office/officeart/2005/8/layout/target3"/>
    <dgm:cxn modelId="{2411C6E3-57A6-42A4-8BBE-5F0FA0109E52}" type="presParOf" srcId="{C38B7643-239F-4E70-AEEF-F1BB06B6CB2B}" destId="{3508D592-DE96-4DE5-A851-BFF09D7E00A2}" srcOrd="6" destOrd="0" presId="urn:microsoft.com/office/officeart/2005/8/layout/target3"/>
    <dgm:cxn modelId="{EA43CC41-0383-4C44-B20A-C14F215DAD21}" type="presParOf" srcId="{C38B7643-239F-4E70-AEEF-F1BB06B6CB2B}" destId="{B104E206-FED5-4591-9BFB-2BAD581673A7}" srcOrd="7" destOrd="0" presId="urn:microsoft.com/office/officeart/2005/8/layout/target3"/>
    <dgm:cxn modelId="{6F7EF2C5-0DDF-4696-9013-C64A7EC9DE3E}" type="presParOf" srcId="{C38B7643-239F-4E70-AEEF-F1BB06B6CB2B}" destId="{0DD340E2-673B-4418-A81D-0F445ABAA45C}" srcOrd="8" destOrd="0" presId="urn:microsoft.com/office/officeart/2005/8/layout/target3"/>
    <dgm:cxn modelId="{D652014C-8754-48A5-B8B0-FC34A38C521A}" type="presParOf" srcId="{C38B7643-239F-4E70-AEEF-F1BB06B6CB2B}" destId="{F95BF3A9-6E28-4C13-B0F5-AB7004274963}" srcOrd="9" destOrd="0" presId="urn:microsoft.com/office/officeart/2005/8/layout/target3"/>
    <dgm:cxn modelId="{59BD92B3-F0E0-42DA-B8BA-B62377BFA05E}" type="presParOf" srcId="{C38B7643-239F-4E70-AEEF-F1BB06B6CB2B}" destId="{08F6E22E-D74E-4E3E-83E2-D45D9000AC2A}" srcOrd="10" destOrd="0" presId="urn:microsoft.com/office/officeart/2005/8/layout/target3"/>
    <dgm:cxn modelId="{150DA587-C201-4EDB-BB81-1851EAD6CE03}" type="presParOf" srcId="{C38B7643-239F-4E70-AEEF-F1BB06B6CB2B}" destId="{15100108-4276-4D81-A32B-ECF7983A367E}" srcOrd="11" destOrd="0" presId="urn:microsoft.com/office/officeart/2005/8/layout/target3"/>
    <dgm:cxn modelId="{A74D05E7-54ED-42F1-A643-1655DF69D6F1}" type="presParOf" srcId="{C38B7643-239F-4E70-AEEF-F1BB06B6CB2B}" destId="{58A7FF93-23D6-4847-BBFD-F73D5B7A562F}" srcOrd="12" destOrd="0" presId="urn:microsoft.com/office/officeart/2005/8/layout/target3"/>
    <dgm:cxn modelId="{18320F98-031B-4ACA-8FDD-A39D1B159F89}" type="presParOf" srcId="{C38B7643-239F-4E70-AEEF-F1BB06B6CB2B}" destId="{9077FD2C-8CD9-4B23-9398-75E7F1E6DEF5}" srcOrd="13" destOrd="0" presId="urn:microsoft.com/office/officeart/2005/8/layout/target3"/>
    <dgm:cxn modelId="{B031BA73-B0F8-43A6-8A0E-5FC90DE7A09F}" type="presParOf" srcId="{C38B7643-239F-4E70-AEEF-F1BB06B6CB2B}" destId="{97D6D519-5FB2-424B-8876-3FEF3FB6D9A4}"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F7EB21-30C5-4AA2-8E34-110689AA80E1}">
      <dsp:nvSpPr>
        <dsp:cNvPr id="0" name=""/>
        <dsp:cNvSpPr/>
      </dsp:nvSpPr>
      <dsp:spPr>
        <a:xfrm>
          <a:off x="0" y="41588"/>
          <a:ext cx="7886700" cy="4268160"/>
        </a:xfrm>
        <a:prstGeom prst="roundRect">
          <a:avLst/>
        </a:prstGeom>
        <a:solidFill>
          <a:schemeClr val="accent6">
            <a:lumMod val="40000"/>
            <a:lumOff val="60000"/>
          </a:schemeClr>
        </a:solidFill>
        <a:ln w="12700" cap="flat" cmpd="sng" algn="ctr">
          <a:solidFill>
            <a:srgbClr val="FF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CA" sz="3200" kern="1200" dirty="0" smtClean="0">
              <a:solidFill>
                <a:schemeClr val="tx1"/>
              </a:solidFill>
            </a:rPr>
            <a:t>“CGA is a multidisciplinary evaluation in which the multiple problems of older persons are uncovered, described, explained if possible and in which the resources and strengths catalogued needs for services assessed and a coordinated care plan developed to focus on the person’s problem”</a:t>
          </a:r>
          <a:endParaRPr lang="en-US" sz="3200" kern="1200" dirty="0">
            <a:solidFill>
              <a:schemeClr val="tx1"/>
            </a:solidFill>
          </a:endParaRPr>
        </a:p>
      </dsp:txBody>
      <dsp:txXfrm>
        <a:off x="208354" y="249942"/>
        <a:ext cx="7469992" cy="38514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8C9F30-3E18-4460-9C44-3C13E0C0C28D}">
      <dsp:nvSpPr>
        <dsp:cNvPr id="0" name=""/>
        <dsp:cNvSpPr/>
      </dsp:nvSpPr>
      <dsp:spPr>
        <a:xfrm>
          <a:off x="0" y="695"/>
          <a:ext cx="4629150" cy="218466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US" sz="2000" kern="1200" dirty="0" smtClean="0">
              <a:solidFill>
                <a:schemeClr val="tx1"/>
              </a:solidFill>
            </a:rPr>
            <a:t>The roots of modern CGA practice go back approximately   85  years and are conventionally traced to the work of Dr. Marjory Warren in the United Kingdom</a:t>
          </a:r>
          <a:endParaRPr lang="en-US" sz="2000" kern="1200" dirty="0">
            <a:solidFill>
              <a:schemeClr val="tx1"/>
            </a:solidFill>
          </a:endParaRPr>
        </a:p>
      </dsp:txBody>
      <dsp:txXfrm>
        <a:off x="106646" y="107341"/>
        <a:ext cx="4415858" cy="1971368"/>
      </dsp:txXfrm>
    </dsp:sp>
    <dsp:sp modelId="{719F5CF7-10E6-4A04-A3E1-86B82637CD44}">
      <dsp:nvSpPr>
        <dsp:cNvPr id="0" name=""/>
        <dsp:cNvSpPr/>
      </dsp:nvSpPr>
      <dsp:spPr>
        <a:xfrm>
          <a:off x="0" y="2240075"/>
          <a:ext cx="4629150" cy="3467880"/>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solidFill>
                <a:schemeClr val="tx1"/>
              </a:solidFill>
            </a:rPr>
            <a:t>“In modern medical practice, suffering tends to be reduced to a mathematical equation. We speak of morbidity and mortality rates, incidence of disease, and survival time. Assessment of disease in these terms gives direction to further study and indicates its urgency. But there is a danger of mistaking a calculated solution for a remedy, forgetting that </a:t>
          </a:r>
          <a:r>
            <a:rPr lang="en-US" sz="1900" b="1" kern="1200" dirty="0" smtClean="0">
              <a:solidFill>
                <a:schemeClr val="tx1"/>
              </a:solidFill>
            </a:rPr>
            <a:t>finally we are treating not a disease, but a person</a:t>
          </a:r>
          <a:r>
            <a:rPr lang="en-US" sz="1900" kern="1200" dirty="0" smtClean="0">
              <a:solidFill>
                <a:schemeClr val="tx1"/>
              </a:solidFill>
            </a:rPr>
            <a:t>.”</a:t>
          </a:r>
          <a:endParaRPr lang="en-US" sz="1900" kern="1200" dirty="0">
            <a:solidFill>
              <a:schemeClr val="tx1"/>
            </a:solidFill>
          </a:endParaRPr>
        </a:p>
      </dsp:txBody>
      <dsp:txXfrm>
        <a:off x="169288" y="2409363"/>
        <a:ext cx="4290574" cy="31293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4D0BD-25AB-44D2-B03D-E5570FC8A320}">
      <dsp:nvSpPr>
        <dsp:cNvPr id="0" name=""/>
        <dsp:cNvSpPr/>
      </dsp:nvSpPr>
      <dsp:spPr>
        <a:xfrm>
          <a:off x="0" y="4739049"/>
          <a:ext cx="8229600" cy="51859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kern="1200" dirty="0" smtClean="0"/>
            <a:t>CGA is now applied internationally</a:t>
          </a:r>
          <a:endParaRPr lang="en-CA" sz="1200" kern="1200" dirty="0"/>
        </a:p>
      </dsp:txBody>
      <dsp:txXfrm>
        <a:off x="0" y="4739049"/>
        <a:ext cx="8229600" cy="518591"/>
      </dsp:txXfrm>
    </dsp:sp>
    <dsp:sp modelId="{40A16C0C-7405-4C1B-92BB-A2A44CAA4EC9}">
      <dsp:nvSpPr>
        <dsp:cNvPr id="0" name=""/>
        <dsp:cNvSpPr/>
      </dsp:nvSpPr>
      <dsp:spPr>
        <a:xfrm rot="10800000">
          <a:off x="0" y="3949234"/>
          <a:ext cx="8229600" cy="797593"/>
        </a:xfrm>
        <a:prstGeom prst="upArrowCallout">
          <a:avLst/>
        </a:prstGeom>
        <a:solidFill>
          <a:schemeClr val="accent5">
            <a:hueOff val="-1225557"/>
            <a:satOff val="-1705"/>
            <a:lumOff val="-6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kern="1200" dirty="0" smtClean="0"/>
            <a:t>These experiences led her to become a leading proponent of comprehensive assessment of older adults  and she is considered as one of the pioneers of geriatric medicine</a:t>
          </a:r>
          <a:endParaRPr lang="en-CA" sz="1200" kern="1200" dirty="0"/>
        </a:p>
      </dsp:txBody>
      <dsp:txXfrm rot="10800000">
        <a:off x="0" y="3949234"/>
        <a:ext cx="8229600" cy="518252"/>
      </dsp:txXfrm>
    </dsp:sp>
    <dsp:sp modelId="{BDFD3014-C901-4F04-9630-CB45F624AE99}">
      <dsp:nvSpPr>
        <dsp:cNvPr id="0" name=""/>
        <dsp:cNvSpPr/>
      </dsp:nvSpPr>
      <dsp:spPr>
        <a:xfrm rot="10800000">
          <a:off x="0" y="3159419"/>
          <a:ext cx="8229600" cy="797593"/>
        </a:xfrm>
        <a:prstGeom prst="upArrowCallou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kern="1200" dirty="0" smtClean="0"/>
            <a:t>Warren created a specialized geriatric assessment unit in a large chronic disease hospital</a:t>
          </a:r>
          <a:endParaRPr lang="en-CA" sz="1200" kern="1200" dirty="0"/>
        </a:p>
      </dsp:txBody>
      <dsp:txXfrm rot="10800000">
        <a:off x="0" y="3159419"/>
        <a:ext cx="8229600" cy="518252"/>
      </dsp:txXfrm>
    </dsp:sp>
    <dsp:sp modelId="{74763495-D7BF-420B-9170-3F07EF64502F}">
      <dsp:nvSpPr>
        <dsp:cNvPr id="0" name=""/>
        <dsp:cNvSpPr/>
      </dsp:nvSpPr>
      <dsp:spPr>
        <a:xfrm rot="10800000">
          <a:off x="0" y="2369604"/>
          <a:ext cx="8229600" cy="797593"/>
        </a:xfrm>
        <a:prstGeom prst="upArrowCallou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kern="1200" dirty="0" smtClean="0"/>
            <a:t>714 →200 pts, 35% discharged home</a:t>
          </a:r>
          <a:endParaRPr lang="en-CA" sz="1200" kern="1200" dirty="0"/>
        </a:p>
      </dsp:txBody>
      <dsp:txXfrm rot="10800000">
        <a:off x="0" y="2369604"/>
        <a:ext cx="8229600" cy="518252"/>
      </dsp:txXfrm>
    </dsp:sp>
    <dsp:sp modelId="{32AD2891-AB22-484F-BD83-87C6CCE394B1}">
      <dsp:nvSpPr>
        <dsp:cNvPr id="0" name=""/>
        <dsp:cNvSpPr/>
      </dsp:nvSpPr>
      <dsp:spPr>
        <a:xfrm rot="10800000">
          <a:off x="0" y="1579789"/>
          <a:ext cx="8229600" cy="797593"/>
        </a:xfrm>
        <a:prstGeom prst="upArrowCallou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kern="1200" dirty="0" smtClean="0"/>
            <a:t>She remobilized a majority of these patients and in many cases discharged them to their homes</a:t>
          </a:r>
          <a:endParaRPr lang="en-CA" sz="1200" kern="1200" dirty="0"/>
        </a:p>
      </dsp:txBody>
      <dsp:txXfrm rot="10800000">
        <a:off x="0" y="1579789"/>
        <a:ext cx="8229600" cy="518252"/>
      </dsp:txXfrm>
    </dsp:sp>
    <dsp:sp modelId="{1C29BBD2-09BB-45F9-AF59-CD7AC038F56E}">
      <dsp:nvSpPr>
        <dsp:cNvPr id="0" name=""/>
        <dsp:cNvSpPr/>
      </dsp:nvSpPr>
      <dsp:spPr>
        <a:xfrm rot="10800000">
          <a:off x="0" y="789974"/>
          <a:ext cx="8229600" cy="797593"/>
        </a:xfrm>
        <a:prstGeom prst="upArrowCallout">
          <a:avLst/>
        </a:prstGeom>
        <a:solidFill>
          <a:schemeClr val="accent5">
            <a:hueOff val="-6127787"/>
            <a:satOff val="-8523"/>
            <a:lumOff val="-32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kern="1200" dirty="0" smtClean="0"/>
            <a:t>By systematically evaluating all 714 patients, Warren was able to determine who might benefit by medical and rehabilitation efforts and who will require residential care</a:t>
          </a:r>
          <a:endParaRPr lang="en-CA" sz="1200" kern="1200" dirty="0"/>
        </a:p>
      </dsp:txBody>
      <dsp:txXfrm rot="10800000">
        <a:off x="0" y="789974"/>
        <a:ext cx="8229600" cy="518252"/>
      </dsp:txXfrm>
    </dsp:sp>
    <dsp:sp modelId="{7EF94ECD-4480-49B0-A6A6-A5C17B0FD966}">
      <dsp:nvSpPr>
        <dsp:cNvPr id="0" name=""/>
        <dsp:cNvSpPr/>
      </dsp:nvSpPr>
      <dsp:spPr>
        <a:xfrm rot="10800000">
          <a:off x="0" y="159"/>
          <a:ext cx="8229600" cy="797593"/>
        </a:xfrm>
        <a:prstGeom prst="upArrowCallou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kern="1200" dirty="0" smtClean="0"/>
            <a:t>1935 Dr. Marjory Warren took over the care of 714 chronic sick patients. A "workhouse infirmary“-The hospital had been filled with old patients who were neglected and bed ridden</a:t>
          </a:r>
          <a:endParaRPr lang="en-CA" sz="1200" kern="1200" dirty="0"/>
        </a:p>
      </dsp:txBody>
      <dsp:txXfrm rot="10800000">
        <a:off x="0" y="159"/>
        <a:ext cx="8229600" cy="5182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2E114B-C92D-4965-923D-8EA26050C474}">
      <dsp:nvSpPr>
        <dsp:cNvPr id="0" name=""/>
        <dsp:cNvSpPr/>
      </dsp:nvSpPr>
      <dsp:spPr>
        <a:xfrm>
          <a:off x="0" y="281889"/>
          <a:ext cx="7886700" cy="7160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CA" sz="1800" b="1" kern="1200" dirty="0" smtClean="0"/>
            <a:t>Systemic</a:t>
          </a:r>
          <a:r>
            <a:rPr lang="en-CA" sz="1800" kern="1200" dirty="0" smtClean="0"/>
            <a:t> evaluation of a frail older person by a </a:t>
          </a:r>
          <a:r>
            <a:rPr lang="en-CA" sz="1800" b="1" kern="1200" dirty="0" smtClean="0"/>
            <a:t>team of health care professionals </a:t>
          </a:r>
          <a:r>
            <a:rPr lang="en-CA" sz="1800" kern="1200" dirty="0" smtClean="0"/>
            <a:t>can uncover treatable health problems and lead to improved health outcomes</a:t>
          </a:r>
          <a:endParaRPr lang="en-CA" sz="1800" kern="1200" dirty="0"/>
        </a:p>
      </dsp:txBody>
      <dsp:txXfrm>
        <a:off x="34954" y="316843"/>
        <a:ext cx="7816792" cy="646132"/>
      </dsp:txXfrm>
    </dsp:sp>
    <dsp:sp modelId="{3EA759F5-4BDD-40EE-B832-1E3EE96914EE}">
      <dsp:nvSpPr>
        <dsp:cNvPr id="0" name=""/>
        <dsp:cNvSpPr/>
      </dsp:nvSpPr>
      <dsp:spPr>
        <a:xfrm>
          <a:off x="0" y="1049769"/>
          <a:ext cx="7886700" cy="7160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When compared to ‘usual care’ in RCTs in hospital settings, CGA has been shown to have positive effects on key  outcomes. </a:t>
          </a:r>
          <a:endParaRPr lang="en-CA" sz="1800" kern="1200" dirty="0"/>
        </a:p>
      </dsp:txBody>
      <dsp:txXfrm>
        <a:off x="34954" y="1084723"/>
        <a:ext cx="7816792" cy="646132"/>
      </dsp:txXfrm>
    </dsp:sp>
    <dsp:sp modelId="{08A436D1-B83B-4D1E-8E51-2D7B9B80CA94}">
      <dsp:nvSpPr>
        <dsp:cNvPr id="0" name=""/>
        <dsp:cNvSpPr/>
      </dsp:nvSpPr>
      <dsp:spPr>
        <a:xfrm>
          <a:off x="0" y="1817649"/>
          <a:ext cx="7886700" cy="716040"/>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A major difference between geriatric medicine and adult medicine is the emphasis on a </a:t>
          </a:r>
          <a:r>
            <a:rPr lang="en-US" sz="1800" b="1" kern="1200" dirty="0" smtClean="0"/>
            <a:t>holistic approach</a:t>
          </a:r>
          <a:endParaRPr lang="en-CA" sz="1800" kern="1200" dirty="0"/>
        </a:p>
      </dsp:txBody>
      <dsp:txXfrm>
        <a:off x="34954" y="1852603"/>
        <a:ext cx="7816792" cy="646132"/>
      </dsp:txXfrm>
    </dsp:sp>
    <dsp:sp modelId="{EA495FF4-EBD7-45EA-899C-60E4ED8F30BE}">
      <dsp:nvSpPr>
        <dsp:cNvPr id="0" name=""/>
        <dsp:cNvSpPr/>
      </dsp:nvSpPr>
      <dsp:spPr>
        <a:xfrm>
          <a:off x="0" y="2585529"/>
          <a:ext cx="7886700" cy="7160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A holistic, systematic  approach needs to be adopted by health care providers mainly because of the complex  needs of seniors</a:t>
          </a:r>
          <a:endParaRPr lang="en-CA" sz="1800" kern="1200" dirty="0"/>
        </a:p>
      </dsp:txBody>
      <dsp:txXfrm>
        <a:off x="34954" y="2620483"/>
        <a:ext cx="7816792" cy="646132"/>
      </dsp:txXfrm>
    </dsp:sp>
    <dsp:sp modelId="{AE41A600-E16E-499F-8E1C-A2092EA56D25}">
      <dsp:nvSpPr>
        <dsp:cNvPr id="0" name=""/>
        <dsp:cNvSpPr/>
      </dsp:nvSpPr>
      <dsp:spPr>
        <a:xfrm>
          <a:off x="0" y="3353409"/>
          <a:ext cx="7886700" cy="71604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t>In view of the complexity an Interprofessional team is necessary </a:t>
          </a:r>
          <a:endParaRPr lang="en-CA" sz="1800" kern="1200" dirty="0"/>
        </a:p>
      </dsp:txBody>
      <dsp:txXfrm>
        <a:off x="34954" y="3388363"/>
        <a:ext cx="7816792" cy="6461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4732CA-DF78-4264-A041-63B1E3BE1549}">
      <dsp:nvSpPr>
        <dsp:cNvPr id="0" name=""/>
        <dsp:cNvSpPr/>
      </dsp:nvSpPr>
      <dsp:spPr>
        <a:xfrm>
          <a:off x="7835338" y="3308091"/>
          <a:ext cx="91440" cy="400499"/>
        </a:xfrm>
        <a:custGeom>
          <a:avLst/>
          <a:gdLst/>
          <a:ahLst/>
          <a:cxnLst/>
          <a:rect l="0" t="0" r="0" b="0"/>
          <a:pathLst>
            <a:path>
              <a:moveTo>
                <a:pt x="45720" y="0"/>
              </a:moveTo>
              <a:lnTo>
                <a:pt x="45720" y="40049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E3E847-B8D2-4027-AFC7-A946CB1BE9AA}">
      <dsp:nvSpPr>
        <dsp:cNvPr id="0" name=""/>
        <dsp:cNvSpPr/>
      </dsp:nvSpPr>
      <dsp:spPr>
        <a:xfrm>
          <a:off x="4419600" y="1954022"/>
          <a:ext cx="3461458" cy="400499"/>
        </a:xfrm>
        <a:custGeom>
          <a:avLst/>
          <a:gdLst/>
          <a:ahLst/>
          <a:cxnLst/>
          <a:rect l="0" t="0" r="0" b="0"/>
          <a:pathLst>
            <a:path>
              <a:moveTo>
                <a:pt x="0" y="0"/>
              </a:moveTo>
              <a:lnTo>
                <a:pt x="0" y="200249"/>
              </a:lnTo>
              <a:lnTo>
                <a:pt x="3461458" y="200249"/>
              </a:lnTo>
              <a:lnTo>
                <a:pt x="3461458" y="4004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5D607A-9762-4BDC-AD27-6280EB319DA3}">
      <dsp:nvSpPr>
        <dsp:cNvPr id="0" name=""/>
        <dsp:cNvSpPr/>
      </dsp:nvSpPr>
      <dsp:spPr>
        <a:xfrm>
          <a:off x="5527699" y="3308091"/>
          <a:ext cx="91440" cy="400499"/>
        </a:xfrm>
        <a:custGeom>
          <a:avLst/>
          <a:gdLst/>
          <a:ahLst/>
          <a:cxnLst/>
          <a:rect l="0" t="0" r="0" b="0"/>
          <a:pathLst>
            <a:path>
              <a:moveTo>
                <a:pt x="45720" y="0"/>
              </a:moveTo>
              <a:lnTo>
                <a:pt x="45720" y="40049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059EA1-823C-444F-92C1-1DF2A6E9C81F}">
      <dsp:nvSpPr>
        <dsp:cNvPr id="0" name=""/>
        <dsp:cNvSpPr/>
      </dsp:nvSpPr>
      <dsp:spPr>
        <a:xfrm>
          <a:off x="4419600" y="1954022"/>
          <a:ext cx="1153819" cy="400499"/>
        </a:xfrm>
        <a:custGeom>
          <a:avLst/>
          <a:gdLst/>
          <a:ahLst/>
          <a:cxnLst/>
          <a:rect l="0" t="0" r="0" b="0"/>
          <a:pathLst>
            <a:path>
              <a:moveTo>
                <a:pt x="0" y="0"/>
              </a:moveTo>
              <a:lnTo>
                <a:pt x="0" y="200249"/>
              </a:lnTo>
              <a:lnTo>
                <a:pt x="1153819" y="200249"/>
              </a:lnTo>
              <a:lnTo>
                <a:pt x="1153819" y="4004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849372-089A-4112-B5C0-12DDDF64BBEA}">
      <dsp:nvSpPr>
        <dsp:cNvPr id="0" name=""/>
        <dsp:cNvSpPr/>
      </dsp:nvSpPr>
      <dsp:spPr>
        <a:xfrm>
          <a:off x="3265780" y="1954022"/>
          <a:ext cx="1153819" cy="400499"/>
        </a:xfrm>
        <a:custGeom>
          <a:avLst/>
          <a:gdLst/>
          <a:ahLst/>
          <a:cxnLst/>
          <a:rect l="0" t="0" r="0" b="0"/>
          <a:pathLst>
            <a:path>
              <a:moveTo>
                <a:pt x="1153819" y="0"/>
              </a:moveTo>
              <a:lnTo>
                <a:pt x="1153819" y="200249"/>
              </a:lnTo>
              <a:lnTo>
                <a:pt x="0" y="200249"/>
              </a:lnTo>
              <a:lnTo>
                <a:pt x="0" y="4004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B1AAF8-79F3-4A5B-8B94-00592B2CBE86}">
      <dsp:nvSpPr>
        <dsp:cNvPr id="0" name=""/>
        <dsp:cNvSpPr/>
      </dsp:nvSpPr>
      <dsp:spPr>
        <a:xfrm>
          <a:off x="912421" y="3308091"/>
          <a:ext cx="91440" cy="400499"/>
        </a:xfrm>
        <a:custGeom>
          <a:avLst/>
          <a:gdLst/>
          <a:ahLst/>
          <a:cxnLst/>
          <a:rect l="0" t="0" r="0" b="0"/>
          <a:pathLst>
            <a:path>
              <a:moveTo>
                <a:pt x="45720" y="0"/>
              </a:moveTo>
              <a:lnTo>
                <a:pt x="45720" y="40049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2A6B63-6060-4DC6-8412-FB6E62E70D70}">
      <dsp:nvSpPr>
        <dsp:cNvPr id="0" name=""/>
        <dsp:cNvSpPr/>
      </dsp:nvSpPr>
      <dsp:spPr>
        <a:xfrm>
          <a:off x="958141" y="1954022"/>
          <a:ext cx="3461458" cy="400499"/>
        </a:xfrm>
        <a:custGeom>
          <a:avLst/>
          <a:gdLst/>
          <a:ahLst/>
          <a:cxnLst/>
          <a:rect l="0" t="0" r="0" b="0"/>
          <a:pathLst>
            <a:path>
              <a:moveTo>
                <a:pt x="3461458" y="0"/>
              </a:moveTo>
              <a:lnTo>
                <a:pt x="3461458" y="200249"/>
              </a:lnTo>
              <a:lnTo>
                <a:pt x="0" y="200249"/>
              </a:lnTo>
              <a:lnTo>
                <a:pt x="0" y="40049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C32162-2373-4F94-B37E-FE7CDAA2B6E6}">
      <dsp:nvSpPr>
        <dsp:cNvPr id="0" name=""/>
        <dsp:cNvSpPr/>
      </dsp:nvSpPr>
      <dsp:spPr>
        <a:xfrm>
          <a:off x="3466030" y="1000452"/>
          <a:ext cx="1907139" cy="95356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CGA </a:t>
          </a:r>
          <a:endPar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3466030" y="1000452"/>
        <a:ext cx="1907139" cy="953569"/>
      </dsp:txXfrm>
    </dsp:sp>
    <dsp:sp modelId="{779BAF69-21A4-4022-A4DE-BBC669DDC359}">
      <dsp:nvSpPr>
        <dsp:cNvPr id="0" name=""/>
        <dsp:cNvSpPr/>
      </dsp:nvSpPr>
      <dsp:spPr>
        <a:xfrm>
          <a:off x="4572" y="2354521"/>
          <a:ext cx="1907139" cy="95356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Physical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 Health </a:t>
          </a:r>
          <a:endPar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4572" y="2354521"/>
        <a:ext cx="1907139" cy="953569"/>
      </dsp:txXfrm>
    </dsp:sp>
    <dsp:sp modelId="{5BDBE262-5E55-46DA-A6FC-0CA737F293C8}">
      <dsp:nvSpPr>
        <dsp:cNvPr id="0" name=""/>
        <dsp:cNvSpPr/>
      </dsp:nvSpPr>
      <dsp:spPr>
        <a:xfrm>
          <a:off x="4572" y="3708590"/>
          <a:ext cx="1907139" cy="95356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Problem list</a:t>
          </a:r>
          <a:b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b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Comorbid conditions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and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disease severity</a:t>
          </a:r>
          <a:b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b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Medication review</a:t>
          </a:r>
          <a:b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b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Nutritional status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4572" y="3708590"/>
        <a:ext cx="1907139" cy="953569"/>
      </dsp:txXfrm>
    </dsp:sp>
    <dsp:sp modelId="{1A6B3618-AAF8-4190-ADC4-BD10111D7155}">
      <dsp:nvSpPr>
        <dsp:cNvPr id="0" name=""/>
        <dsp:cNvSpPr/>
      </dsp:nvSpPr>
      <dsp:spPr>
        <a:xfrm>
          <a:off x="2312210" y="2354521"/>
          <a:ext cx="1907139" cy="95356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Functional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status</a:t>
          </a:r>
          <a:endPar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2312210" y="2354521"/>
        <a:ext cx="1907139" cy="953569"/>
      </dsp:txXfrm>
    </dsp:sp>
    <dsp:sp modelId="{0BD02F50-A929-4365-BFA9-E9B0A9993429}">
      <dsp:nvSpPr>
        <dsp:cNvPr id="0" name=""/>
        <dsp:cNvSpPr/>
      </dsp:nvSpPr>
      <dsp:spPr>
        <a:xfrm>
          <a:off x="4619849" y="2354521"/>
          <a:ext cx="1907139" cy="95356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Mood and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Cognition</a:t>
          </a:r>
          <a:endPar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4619849" y="2354521"/>
        <a:ext cx="1907139" cy="953569"/>
      </dsp:txXfrm>
    </dsp:sp>
    <dsp:sp modelId="{9EB92F9A-C636-4400-90A0-856F0586C60C}">
      <dsp:nvSpPr>
        <dsp:cNvPr id="0" name=""/>
        <dsp:cNvSpPr/>
      </dsp:nvSpPr>
      <dsp:spPr>
        <a:xfrm>
          <a:off x="4619849" y="3708590"/>
          <a:ext cx="1907139" cy="95356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Mental status (cognitive)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testing</a:t>
          </a:r>
          <a:b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b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Mood/depression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testing</a:t>
          </a:r>
          <a:endPar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4619849" y="3708590"/>
        <a:ext cx="1907139" cy="953569"/>
      </dsp:txXfrm>
    </dsp:sp>
    <dsp:sp modelId="{35BBEFA1-5DBE-450F-BBEA-F5EB44456480}">
      <dsp:nvSpPr>
        <dsp:cNvPr id="0" name=""/>
        <dsp:cNvSpPr/>
      </dsp:nvSpPr>
      <dsp:spPr>
        <a:xfrm>
          <a:off x="6927488" y="2354521"/>
          <a:ext cx="1907139" cy="95356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Socio environmental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factors</a:t>
          </a:r>
          <a:endPar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6927488" y="2354521"/>
        <a:ext cx="1907139" cy="953569"/>
      </dsp:txXfrm>
    </dsp:sp>
    <dsp:sp modelId="{3D21F42F-9EDF-41A8-86EF-E429EF45C356}">
      <dsp:nvSpPr>
        <dsp:cNvPr id="0" name=""/>
        <dsp:cNvSpPr/>
      </dsp:nvSpPr>
      <dsp:spPr>
        <a:xfrm>
          <a:off x="6927488" y="3708590"/>
          <a:ext cx="1907139" cy="95356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Informal support needs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and assets</a:t>
          </a:r>
          <a:b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b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Care resource eligibility/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financial assessment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Environmental assessment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Home safety</a:t>
          </a:r>
          <a:b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b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Transportation and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telehealth</a:t>
          </a:r>
          <a:endParaRPr kumimoji="0" lang="en-US" altLang="en-US" sz="800" b="0"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6927488" y="3708590"/>
        <a:ext cx="1907139" cy="95356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2F3ADC-969A-46DB-9FDA-53CF1444A513}">
      <dsp:nvSpPr>
        <dsp:cNvPr id="0" name=""/>
        <dsp:cNvSpPr/>
      </dsp:nvSpPr>
      <dsp:spPr>
        <a:xfrm>
          <a:off x="0" y="573683"/>
          <a:ext cx="2464593" cy="147875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kern="1200" dirty="0" smtClean="0"/>
            <a:t>Physical health</a:t>
          </a:r>
          <a:endParaRPr lang="en-US" sz="1900" kern="1200" dirty="0"/>
        </a:p>
      </dsp:txBody>
      <dsp:txXfrm>
        <a:off x="0" y="573683"/>
        <a:ext cx="2464593" cy="1478756"/>
      </dsp:txXfrm>
    </dsp:sp>
    <dsp:sp modelId="{D6976B09-0964-4793-A031-305A88B1098C}">
      <dsp:nvSpPr>
        <dsp:cNvPr id="0" name=""/>
        <dsp:cNvSpPr/>
      </dsp:nvSpPr>
      <dsp:spPr>
        <a:xfrm>
          <a:off x="2711053" y="573683"/>
          <a:ext cx="2464593" cy="1478756"/>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kern="1200" dirty="0" smtClean="0"/>
            <a:t>Mental function: cognitive and psychiatric symptoms</a:t>
          </a:r>
          <a:endParaRPr lang="en-US" sz="1900" kern="1200" dirty="0"/>
        </a:p>
      </dsp:txBody>
      <dsp:txXfrm>
        <a:off x="2711053" y="573683"/>
        <a:ext cx="2464593" cy="1478756"/>
      </dsp:txXfrm>
    </dsp:sp>
    <dsp:sp modelId="{1BFFF21A-9DB3-4B7B-A5A2-4743BFB55E53}">
      <dsp:nvSpPr>
        <dsp:cNvPr id="0" name=""/>
        <dsp:cNvSpPr/>
      </dsp:nvSpPr>
      <dsp:spPr>
        <a:xfrm>
          <a:off x="5422106" y="573683"/>
          <a:ext cx="2464593" cy="1478756"/>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kern="1200" dirty="0" smtClean="0"/>
            <a:t>Functional capacity: basic activity of daily living and instrumental activity of daily living</a:t>
          </a:r>
          <a:endParaRPr lang="en-US" sz="1900" kern="1200" dirty="0"/>
        </a:p>
      </dsp:txBody>
      <dsp:txXfrm>
        <a:off x="5422106" y="573683"/>
        <a:ext cx="2464593" cy="1478756"/>
      </dsp:txXfrm>
    </dsp:sp>
    <dsp:sp modelId="{97C5A159-6A4D-4101-B280-0B001D7A35F8}">
      <dsp:nvSpPr>
        <dsp:cNvPr id="0" name=""/>
        <dsp:cNvSpPr/>
      </dsp:nvSpPr>
      <dsp:spPr>
        <a:xfrm>
          <a:off x="0" y="2298898"/>
          <a:ext cx="2464593" cy="1478756"/>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kern="1200" dirty="0" smtClean="0"/>
            <a:t>Social resources</a:t>
          </a:r>
          <a:endParaRPr lang="en-US" sz="1900" kern="1200" dirty="0"/>
        </a:p>
      </dsp:txBody>
      <dsp:txXfrm>
        <a:off x="0" y="2298898"/>
        <a:ext cx="2464593" cy="1478756"/>
      </dsp:txXfrm>
    </dsp:sp>
    <dsp:sp modelId="{90B34ADE-5110-47CB-90D3-086C7842F00F}">
      <dsp:nvSpPr>
        <dsp:cNvPr id="0" name=""/>
        <dsp:cNvSpPr/>
      </dsp:nvSpPr>
      <dsp:spPr>
        <a:xfrm>
          <a:off x="2711053" y="2298898"/>
          <a:ext cx="2464593" cy="1478756"/>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kern="1200" dirty="0" smtClean="0"/>
            <a:t>Environmental resources</a:t>
          </a:r>
          <a:endParaRPr lang="en-US" sz="1900" kern="1200" dirty="0"/>
        </a:p>
      </dsp:txBody>
      <dsp:txXfrm>
        <a:off x="2711053" y="2298898"/>
        <a:ext cx="2464593" cy="1478756"/>
      </dsp:txXfrm>
    </dsp:sp>
    <dsp:sp modelId="{8B08B809-28C5-4CEB-8AA9-0C2305DA147D}">
      <dsp:nvSpPr>
        <dsp:cNvPr id="0" name=""/>
        <dsp:cNvSpPr/>
      </dsp:nvSpPr>
      <dsp:spPr>
        <a:xfrm>
          <a:off x="5422106" y="2298898"/>
          <a:ext cx="2464593" cy="1478756"/>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b="1" kern="1200" dirty="0" smtClean="0"/>
            <a:t>Economic resources</a:t>
          </a:r>
          <a:endParaRPr lang="en-US" sz="1900" kern="1200" dirty="0"/>
        </a:p>
      </dsp:txBody>
      <dsp:txXfrm>
        <a:off x="5422106" y="2298898"/>
        <a:ext cx="2464593" cy="147875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352407-C00F-4E66-B182-6B3090FD542E}">
      <dsp:nvSpPr>
        <dsp:cNvPr id="0" name=""/>
        <dsp:cNvSpPr/>
      </dsp:nvSpPr>
      <dsp:spPr>
        <a:xfrm rot="5400000">
          <a:off x="386588" y="1759422"/>
          <a:ext cx="1143540" cy="1902826"/>
        </a:xfrm>
        <a:prstGeom prst="corner">
          <a:avLst>
            <a:gd name="adj1" fmla="val 16120"/>
            <a:gd name="adj2" fmla="val 161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959594-FA6F-4BFD-9D4F-4A60FA7CA38B}">
      <dsp:nvSpPr>
        <dsp:cNvPr id="0" name=""/>
        <dsp:cNvSpPr/>
      </dsp:nvSpPr>
      <dsp:spPr>
        <a:xfrm>
          <a:off x="195702" y="2327957"/>
          <a:ext cx="1717882" cy="1505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en-CA" sz="1200" kern="1200" dirty="0" smtClean="0"/>
            <a:t>Targeting appropriate patients</a:t>
          </a:r>
          <a:endParaRPr lang="en-CA" sz="1200" kern="1200" dirty="0"/>
        </a:p>
      </dsp:txBody>
      <dsp:txXfrm>
        <a:off x="195702" y="2327957"/>
        <a:ext cx="1717882" cy="1505824"/>
      </dsp:txXfrm>
    </dsp:sp>
    <dsp:sp modelId="{369940D8-9756-4DCC-9571-D24236296DD8}">
      <dsp:nvSpPr>
        <dsp:cNvPr id="0" name=""/>
        <dsp:cNvSpPr/>
      </dsp:nvSpPr>
      <dsp:spPr>
        <a:xfrm>
          <a:off x="1589456" y="1619334"/>
          <a:ext cx="324128" cy="324128"/>
        </a:xfrm>
        <a:prstGeom prst="triangle">
          <a:avLst>
            <a:gd name="adj" fmla="val 100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407315-7CFE-4842-9CAD-7E70A29B034A}">
      <dsp:nvSpPr>
        <dsp:cNvPr id="0" name=""/>
        <dsp:cNvSpPr/>
      </dsp:nvSpPr>
      <dsp:spPr>
        <a:xfrm rot="5400000">
          <a:off x="2489611" y="1239027"/>
          <a:ext cx="1143540" cy="1902826"/>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697ADD-56F3-4927-9B60-E4A1ECB846B8}">
      <dsp:nvSpPr>
        <dsp:cNvPr id="0" name=""/>
        <dsp:cNvSpPr/>
      </dsp:nvSpPr>
      <dsp:spPr>
        <a:xfrm>
          <a:off x="2298726" y="1807562"/>
          <a:ext cx="1717882" cy="1505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en-US" sz="1200" kern="1200" dirty="0" smtClean="0"/>
            <a:t>Assessing patients and developing recommendations</a:t>
          </a:r>
          <a:endParaRPr lang="en-CA" sz="1200" kern="1200" dirty="0"/>
        </a:p>
      </dsp:txBody>
      <dsp:txXfrm>
        <a:off x="2298726" y="1807562"/>
        <a:ext cx="1717882" cy="1505824"/>
      </dsp:txXfrm>
    </dsp:sp>
    <dsp:sp modelId="{FE43A126-CD0D-4307-9CC4-45B93856AC8E}">
      <dsp:nvSpPr>
        <dsp:cNvPr id="0" name=""/>
        <dsp:cNvSpPr/>
      </dsp:nvSpPr>
      <dsp:spPr>
        <a:xfrm>
          <a:off x="3692479" y="1098939"/>
          <a:ext cx="324128" cy="324128"/>
        </a:xfrm>
        <a:prstGeom prst="triangle">
          <a:avLst>
            <a:gd name="adj" fmla="val 10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997067-EA39-416C-8EA3-068EEA914AB4}">
      <dsp:nvSpPr>
        <dsp:cNvPr id="0" name=""/>
        <dsp:cNvSpPr/>
      </dsp:nvSpPr>
      <dsp:spPr>
        <a:xfrm rot="5400000">
          <a:off x="4592634" y="718632"/>
          <a:ext cx="1143540" cy="1902826"/>
        </a:xfrm>
        <a:prstGeom prst="corner">
          <a:avLst>
            <a:gd name="adj1" fmla="val 16120"/>
            <a:gd name="adj2" fmla="val 161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5C3F9D-C01E-4781-8B89-F9053701044F}">
      <dsp:nvSpPr>
        <dsp:cNvPr id="0" name=""/>
        <dsp:cNvSpPr/>
      </dsp:nvSpPr>
      <dsp:spPr>
        <a:xfrm>
          <a:off x="4401749" y="1287167"/>
          <a:ext cx="1717882" cy="1505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en-CA" sz="1200" kern="1200" dirty="0" smtClean="0"/>
            <a:t>Implementing recommendations</a:t>
          </a:r>
          <a:endParaRPr lang="en-CA" sz="1200" kern="1200" dirty="0"/>
        </a:p>
      </dsp:txBody>
      <dsp:txXfrm>
        <a:off x="4401749" y="1287167"/>
        <a:ext cx="1717882" cy="1505824"/>
      </dsp:txXfrm>
    </dsp:sp>
    <dsp:sp modelId="{89F128BD-8E1D-4125-8062-9ADDE4B84E1E}">
      <dsp:nvSpPr>
        <dsp:cNvPr id="0" name=""/>
        <dsp:cNvSpPr/>
      </dsp:nvSpPr>
      <dsp:spPr>
        <a:xfrm>
          <a:off x="5795502" y="578544"/>
          <a:ext cx="324128" cy="324128"/>
        </a:xfrm>
        <a:prstGeom prst="triangle">
          <a:avLst>
            <a:gd name="adj" fmla="val 10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C2EB72-5297-441E-AF85-C809996669B0}">
      <dsp:nvSpPr>
        <dsp:cNvPr id="0" name=""/>
        <dsp:cNvSpPr/>
      </dsp:nvSpPr>
      <dsp:spPr>
        <a:xfrm rot="5400000">
          <a:off x="6695657" y="198237"/>
          <a:ext cx="1143540" cy="1902826"/>
        </a:xfrm>
        <a:prstGeom prst="corner">
          <a:avLst>
            <a:gd name="adj1" fmla="val 16120"/>
            <a:gd name="adj2" fmla="val 161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0E2AC5-234A-4C31-995E-1C980780FC86}">
      <dsp:nvSpPr>
        <dsp:cNvPr id="0" name=""/>
        <dsp:cNvSpPr/>
      </dsp:nvSpPr>
      <dsp:spPr>
        <a:xfrm>
          <a:off x="6504772" y="766772"/>
          <a:ext cx="1717882" cy="1505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l" defTabSz="533400" rtl="0">
            <a:lnSpc>
              <a:spcPct val="90000"/>
            </a:lnSpc>
            <a:spcBef>
              <a:spcPct val="0"/>
            </a:spcBef>
            <a:spcAft>
              <a:spcPct val="35000"/>
            </a:spcAft>
          </a:pPr>
          <a:r>
            <a:rPr lang="en-US" sz="1200" kern="1200" dirty="0" smtClean="0"/>
            <a:t>Proper </a:t>
          </a:r>
          <a:r>
            <a:rPr lang="en-US" sz="1200" b="1" kern="1200" dirty="0" smtClean="0"/>
            <a:t>follow up </a:t>
          </a:r>
          <a:r>
            <a:rPr lang="en-US" sz="1200" kern="1200" dirty="0" smtClean="0"/>
            <a:t>&amp; implementation  of recommendation, monitoring  response to the treatment plan and  revising the treatment plan adds to the </a:t>
          </a:r>
          <a:r>
            <a:rPr lang="en-US" sz="1200" b="1" kern="1200" dirty="0" smtClean="0"/>
            <a:t>success</a:t>
          </a:r>
          <a:r>
            <a:rPr lang="en-US" sz="1200" kern="1200" dirty="0" smtClean="0"/>
            <a:t> of CGA</a:t>
          </a:r>
          <a:endParaRPr lang="en-CA" sz="1200" kern="1200" dirty="0"/>
        </a:p>
      </dsp:txBody>
      <dsp:txXfrm>
        <a:off x="6504772" y="766772"/>
        <a:ext cx="1717882" cy="150582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989AD9-E68C-404B-AD79-CEF1D5DE86BD}">
      <dsp:nvSpPr>
        <dsp:cNvPr id="0" name=""/>
        <dsp:cNvSpPr/>
      </dsp:nvSpPr>
      <dsp:spPr>
        <a:xfrm>
          <a:off x="0" y="0"/>
          <a:ext cx="4572000" cy="45720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BFF08D-9F51-478D-85D4-EFC25B533F69}">
      <dsp:nvSpPr>
        <dsp:cNvPr id="0" name=""/>
        <dsp:cNvSpPr/>
      </dsp:nvSpPr>
      <dsp:spPr>
        <a:xfrm>
          <a:off x="2286000" y="0"/>
          <a:ext cx="5943600" cy="4572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en-US" sz="2900" b="1" kern="1200" dirty="0" smtClean="0"/>
            <a:t>To improve process of care</a:t>
          </a:r>
          <a:r>
            <a:rPr lang="en-US" sz="2900" kern="1200" dirty="0" smtClean="0"/>
            <a:t>: </a:t>
          </a:r>
          <a:endParaRPr lang="en-US" sz="2900" kern="1200" dirty="0"/>
        </a:p>
      </dsp:txBody>
      <dsp:txXfrm>
        <a:off x="2286000" y="0"/>
        <a:ext cx="2971800" cy="1371602"/>
      </dsp:txXfrm>
    </dsp:sp>
    <dsp:sp modelId="{3397032D-16FB-42DF-9961-7EFC4648061D}">
      <dsp:nvSpPr>
        <dsp:cNvPr id="0" name=""/>
        <dsp:cNvSpPr/>
      </dsp:nvSpPr>
      <dsp:spPr>
        <a:xfrm>
          <a:off x="800101" y="1371602"/>
          <a:ext cx="2971797" cy="297179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7A4214-0559-4CFD-935B-6ABD773882CF}">
      <dsp:nvSpPr>
        <dsp:cNvPr id="0" name=""/>
        <dsp:cNvSpPr/>
      </dsp:nvSpPr>
      <dsp:spPr>
        <a:xfrm>
          <a:off x="2286000" y="1371602"/>
          <a:ext cx="5943600" cy="297179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en-US" sz="2900" b="1" kern="1200" dirty="0" smtClean="0"/>
            <a:t>To improve outcomes of care: </a:t>
          </a:r>
          <a:endParaRPr lang="en-US" sz="2900" kern="1200" dirty="0"/>
        </a:p>
      </dsp:txBody>
      <dsp:txXfrm>
        <a:off x="2286000" y="1371602"/>
        <a:ext cx="2971800" cy="1371598"/>
      </dsp:txXfrm>
    </dsp:sp>
    <dsp:sp modelId="{B104E206-FED5-4591-9BFB-2BAD581673A7}">
      <dsp:nvSpPr>
        <dsp:cNvPr id="0" name=""/>
        <dsp:cNvSpPr/>
      </dsp:nvSpPr>
      <dsp:spPr>
        <a:xfrm>
          <a:off x="1600200" y="2743201"/>
          <a:ext cx="1371598" cy="1371598"/>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D340E2-673B-4418-A81D-0F445ABAA45C}">
      <dsp:nvSpPr>
        <dsp:cNvPr id="0" name=""/>
        <dsp:cNvSpPr/>
      </dsp:nvSpPr>
      <dsp:spPr>
        <a:xfrm>
          <a:off x="2286000" y="2743201"/>
          <a:ext cx="5943600" cy="137159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en-US" sz="2900" b="1" kern="1200" dirty="0" smtClean="0"/>
            <a:t>To contain costs of care: </a:t>
          </a:r>
          <a:endParaRPr lang="en-US" sz="2900" kern="1200" dirty="0"/>
        </a:p>
      </dsp:txBody>
      <dsp:txXfrm>
        <a:off x="2286000" y="2743201"/>
        <a:ext cx="2971800" cy="1371598"/>
      </dsp:txXfrm>
    </dsp:sp>
    <dsp:sp modelId="{08F6E22E-D74E-4E3E-83E2-D45D9000AC2A}">
      <dsp:nvSpPr>
        <dsp:cNvPr id="0" name=""/>
        <dsp:cNvSpPr/>
      </dsp:nvSpPr>
      <dsp:spPr>
        <a:xfrm>
          <a:off x="5257800" y="0"/>
          <a:ext cx="2971800" cy="137160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71450" lvl="1" indent="-171450" algn="l" defTabSz="755650" rtl="0">
            <a:lnSpc>
              <a:spcPct val="90000"/>
            </a:lnSpc>
            <a:spcBef>
              <a:spcPct val="0"/>
            </a:spcBef>
            <a:spcAft>
              <a:spcPct val="15000"/>
            </a:spcAft>
            <a:buChar char="••"/>
          </a:pPr>
          <a:r>
            <a:rPr lang="en-US" sz="1700" kern="1200" dirty="0" smtClean="0"/>
            <a:t>Improve diagnostic accuracy </a:t>
          </a:r>
          <a:endParaRPr lang="en-US" sz="1700" kern="1200" dirty="0"/>
        </a:p>
        <a:p>
          <a:pPr marL="171450" lvl="1" indent="-171450" algn="l" defTabSz="755650" rtl="0">
            <a:lnSpc>
              <a:spcPct val="90000"/>
            </a:lnSpc>
            <a:spcBef>
              <a:spcPct val="0"/>
            </a:spcBef>
            <a:spcAft>
              <a:spcPct val="15000"/>
            </a:spcAft>
            <a:buChar char="••"/>
          </a:pPr>
          <a:r>
            <a:rPr lang="en-US" sz="1700" kern="1200" dirty="0" smtClean="0"/>
            <a:t>Improve medical treatment </a:t>
          </a:r>
          <a:endParaRPr lang="en-US" sz="1700" kern="1200" dirty="0"/>
        </a:p>
        <a:p>
          <a:pPr marL="171450" lvl="1" indent="-171450" algn="l" defTabSz="755650" rtl="0">
            <a:lnSpc>
              <a:spcPct val="90000"/>
            </a:lnSpc>
            <a:spcBef>
              <a:spcPct val="0"/>
            </a:spcBef>
            <a:spcAft>
              <a:spcPct val="15000"/>
            </a:spcAft>
            <a:buChar char="••"/>
          </a:pPr>
          <a:r>
            <a:rPr lang="en-US" sz="1700" kern="1200" dirty="0" smtClean="0"/>
            <a:t>Arrange for long-term case management</a:t>
          </a:r>
          <a:endParaRPr lang="en-US" sz="1700" kern="1200" dirty="0"/>
        </a:p>
      </dsp:txBody>
      <dsp:txXfrm>
        <a:off x="5257800" y="0"/>
        <a:ext cx="2971800" cy="1371602"/>
      </dsp:txXfrm>
    </dsp:sp>
    <dsp:sp modelId="{58A7FF93-23D6-4847-BBFD-F73D5B7A562F}">
      <dsp:nvSpPr>
        <dsp:cNvPr id="0" name=""/>
        <dsp:cNvSpPr/>
      </dsp:nvSpPr>
      <dsp:spPr>
        <a:xfrm>
          <a:off x="5257800" y="1371602"/>
          <a:ext cx="2971800" cy="137159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71450" lvl="1" indent="-171450" algn="l" defTabSz="755650" rtl="0">
            <a:lnSpc>
              <a:spcPct val="90000"/>
            </a:lnSpc>
            <a:spcBef>
              <a:spcPct val="0"/>
            </a:spcBef>
            <a:spcAft>
              <a:spcPct val="15000"/>
            </a:spcAft>
            <a:buChar char="••"/>
          </a:pPr>
          <a:r>
            <a:rPr lang="en-US" sz="1700" kern="1200" dirty="0" smtClean="0"/>
            <a:t>Improve functional status </a:t>
          </a:r>
          <a:endParaRPr lang="en-US" sz="1700" kern="1200" dirty="0"/>
        </a:p>
        <a:p>
          <a:pPr marL="171450" lvl="1" indent="-171450" algn="l" defTabSz="755650" rtl="0">
            <a:lnSpc>
              <a:spcPct val="90000"/>
            </a:lnSpc>
            <a:spcBef>
              <a:spcPct val="0"/>
            </a:spcBef>
            <a:spcAft>
              <a:spcPct val="15000"/>
            </a:spcAft>
            <a:buChar char="••"/>
          </a:pPr>
          <a:r>
            <a:rPr lang="en-US" sz="1700" kern="1200" dirty="0" smtClean="0"/>
            <a:t>Better quality of life</a:t>
          </a:r>
          <a:endParaRPr lang="en-US" sz="1700" kern="1200" dirty="0"/>
        </a:p>
      </dsp:txBody>
      <dsp:txXfrm>
        <a:off x="5257800" y="1371602"/>
        <a:ext cx="2971800" cy="1371598"/>
      </dsp:txXfrm>
    </dsp:sp>
    <dsp:sp modelId="{97D6D519-5FB2-424B-8876-3FEF3FB6D9A4}">
      <dsp:nvSpPr>
        <dsp:cNvPr id="0" name=""/>
        <dsp:cNvSpPr/>
      </dsp:nvSpPr>
      <dsp:spPr>
        <a:xfrm>
          <a:off x="5257800" y="2743201"/>
          <a:ext cx="2971800" cy="137159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71450" lvl="1" indent="-171450" algn="l" defTabSz="755650" rtl="0">
            <a:lnSpc>
              <a:spcPct val="90000"/>
            </a:lnSpc>
            <a:spcBef>
              <a:spcPct val="0"/>
            </a:spcBef>
            <a:spcAft>
              <a:spcPct val="15000"/>
            </a:spcAft>
            <a:buChar char="••"/>
          </a:pPr>
          <a:r>
            <a:rPr lang="en-US" sz="1700" kern="1200" dirty="0" smtClean="0"/>
            <a:t>Reduce use of unnecessary formal services </a:t>
          </a:r>
          <a:endParaRPr lang="en-US" sz="1700" kern="1200" dirty="0"/>
        </a:p>
        <a:p>
          <a:pPr marL="171450" lvl="1" indent="-171450" algn="l" defTabSz="755650" rtl="0">
            <a:lnSpc>
              <a:spcPct val="90000"/>
            </a:lnSpc>
            <a:spcBef>
              <a:spcPct val="0"/>
            </a:spcBef>
            <a:spcAft>
              <a:spcPct val="15000"/>
            </a:spcAft>
            <a:buChar char="••"/>
          </a:pPr>
          <a:r>
            <a:rPr lang="en-US" sz="1700" kern="1200" dirty="0" smtClean="0"/>
            <a:t>Prolong tenure in the home/community</a:t>
          </a:r>
          <a:br>
            <a:rPr lang="en-US" sz="1700" kern="1200" dirty="0" smtClean="0"/>
          </a:br>
          <a:r>
            <a:rPr lang="en-US" sz="1700" kern="1200" dirty="0" smtClean="0"/>
            <a:t> </a:t>
          </a:r>
          <a:endParaRPr lang="en-US" sz="1700" kern="1200" dirty="0"/>
        </a:p>
      </dsp:txBody>
      <dsp:txXfrm>
        <a:off x="5257800" y="2743201"/>
        <a:ext cx="2971800" cy="137159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dirty="0">
                <a:latin typeface="Arial" panose="020B0604020202020204" pitchFamily="34" charset="0"/>
                <a:cs typeface="Arial" panose="020B0604020202020204" pitchFamily="34" charset="0"/>
              </a:defRPr>
            </a:lvl1pPr>
          </a:lstStyle>
          <a:p>
            <a:pPr>
              <a:defRPr/>
            </a:pPr>
            <a:endParaRPr lang="en-US" alt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dirty="0">
                <a:latin typeface="Arial" panose="020B0604020202020204" pitchFamily="34" charset="0"/>
                <a:cs typeface="Arial" panose="020B0604020202020204" pitchFamily="34" charset="0"/>
              </a:defRPr>
            </a:lvl1pPr>
          </a:lstStyle>
          <a:p>
            <a:pPr>
              <a:defRPr/>
            </a:pPr>
            <a:endParaRPr lang="en-US" altLang="en-US"/>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dirty="0">
                <a:latin typeface="Arial" panose="020B0604020202020204" pitchFamily="34" charset="0"/>
                <a:cs typeface="Arial" panose="020B0604020202020204" pitchFamily="34" charset="0"/>
              </a:defRPr>
            </a:lvl1pPr>
          </a:lstStyle>
          <a:p>
            <a:pPr>
              <a:defRPr/>
            </a:pPr>
            <a:endParaRPr lang="en-US" alt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25BC3A-41A6-4854-A5B5-04351D9105F1}" type="slidenum">
              <a:rPr lang="en-US" altLang="en-US"/>
              <a:pPr>
                <a:defRPr/>
              </a:pPr>
              <a:t>‹#›</a:t>
            </a:fld>
            <a:endParaRPr lang="en-US" altLang="en-US" dirty="0"/>
          </a:p>
        </p:txBody>
      </p:sp>
    </p:spTree>
    <p:extLst>
      <p:ext uri="{BB962C8B-B14F-4D97-AF65-F5344CB8AC3E}">
        <p14:creationId xmlns:p14="http://schemas.microsoft.com/office/powerpoint/2010/main" val="29053063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0B79923-1F6E-49B2-AADF-41327D613C6D}" type="slidenum">
              <a:rPr lang="en-US" altLang="en-US" smtClean="0"/>
              <a:pPr/>
              <a:t>3</a:t>
            </a:fld>
            <a:endParaRPr lang="en-US" altLang="en-US" smtClean="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r>
              <a:rPr lang="en-US" altLang="en-US" smtClean="0"/>
              <a:t>Best definition </a:t>
            </a:r>
          </a:p>
        </p:txBody>
      </p:sp>
    </p:spTree>
    <p:extLst>
      <p:ext uri="{BB962C8B-B14F-4D97-AF65-F5344CB8AC3E}">
        <p14:creationId xmlns:p14="http://schemas.microsoft.com/office/powerpoint/2010/main" val="2694275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p:spPr>
        <p:txBody>
          <a:bodyPr/>
          <a:lstStyle/>
          <a:p>
            <a:endParaRPr lang="en-US" altLang="en-US" smtClean="0"/>
          </a:p>
        </p:txBody>
      </p:sp>
      <p:sp>
        <p:nvSpPr>
          <p:cNvPr id="11268"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C7AC3E4-9B2A-4245-A2F3-0AAC5FA15849}" type="slidenum">
              <a:rPr lang="en-US" altLang="en-US" smtClean="0"/>
              <a:pPr/>
              <a:t>5</a:t>
            </a:fld>
            <a:endParaRPr lang="en-US" altLang="en-US" smtClean="0"/>
          </a:p>
        </p:txBody>
      </p:sp>
    </p:spTree>
    <p:extLst>
      <p:ext uri="{BB962C8B-B14F-4D97-AF65-F5344CB8AC3E}">
        <p14:creationId xmlns:p14="http://schemas.microsoft.com/office/powerpoint/2010/main" val="831906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p:spPr>
        <p:txBody>
          <a:bodyPr/>
          <a:lstStyle/>
          <a:p>
            <a:pPr eaLnBrk="1" hangingPunct="1"/>
            <a:endParaRPr lang="en-US" altLang="en-US" smtClean="0"/>
          </a:p>
        </p:txBody>
      </p:sp>
      <p:sp>
        <p:nvSpPr>
          <p:cNvPr id="16388"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042384F-FA41-4118-BF21-8DE226825A35}" type="slidenum">
              <a:rPr lang="en-US" altLang="en-US" smtClean="0"/>
              <a:pPr/>
              <a:t>10</a:t>
            </a:fld>
            <a:endParaRPr lang="en-US" altLang="en-US" smtClean="0"/>
          </a:p>
        </p:txBody>
      </p:sp>
    </p:spTree>
    <p:extLst>
      <p:ext uri="{BB962C8B-B14F-4D97-AF65-F5344CB8AC3E}">
        <p14:creationId xmlns:p14="http://schemas.microsoft.com/office/powerpoint/2010/main" val="2144152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endParaRPr lang="en-US" altLang="en-US" smtClean="0"/>
          </a:p>
        </p:txBody>
      </p:sp>
      <p:sp>
        <p:nvSpPr>
          <p:cNvPr id="1946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249121-AF36-49EF-827A-919B36562063}" type="slidenum">
              <a:rPr lang="en-US" altLang="en-US" smtClean="0"/>
              <a:pPr/>
              <a:t>12</a:t>
            </a:fld>
            <a:endParaRPr lang="en-US" altLang="en-US" smtClean="0"/>
          </a:p>
        </p:txBody>
      </p:sp>
    </p:spTree>
    <p:extLst>
      <p:ext uri="{BB962C8B-B14F-4D97-AF65-F5344CB8AC3E}">
        <p14:creationId xmlns:p14="http://schemas.microsoft.com/office/powerpoint/2010/main" val="2353969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6FFA7182-3EDC-441C-AB12-642A4B801462}" type="datetimeFigureOut">
              <a:rPr lang="en-US"/>
              <a:pPr>
                <a:defRPr/>
              </a:pPr>
              <a:t>8/6/2021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04DAF9-773A-4405-B637-01B486CD04D5}" type="slidenum">
              <a:rPr lang="en-US" altLang="en-US"/>
              <a:pPr>
                <a:defRPr/>
              </a:pPr>
              <a:t>‹#›</a:t>
            </a:fld>
            <a:endParaRPr lang="en-US" altLang="en-US" dirty="0"/>
          </a:p>
        </p:txBody>
      </p:sp>
    </p:spTree>
    <p:extLst>
      <p:ext uri="{BB962C8B-B14F-4D97-AF65-F5344CB8AC3E}">
        <p14:creationId xmlns:p14="http://schemas.microsoft.com/office/powerpoint/2010/main" val="927076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A14DB14A-86AD-4C86-80DA-1B109CF7552B}" type="datetimeFigureOut">
              <a:rPr lang="en-US"/>
              <a:pPr>
                <a:defRPr/>
              </a:pPr>
              <a:t>8/6/2021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6CF95F-7F64-4992-8BAD-239D05DAB9E1}" type="slidenum">
              <a:rPr lang="en-US" altLang="en-US"/>
              <a:pPr>
                <a:defRPr/>
              </a:pPr>
              <a:t>‹#›</a:t>
            </a:fld>
            <a:endParaRPr lang="en-US" altLang="en-US" dirty="0"/>
          </a:p>
        </p:txBody>
      </p:sp>
    </p:spTree>
    <p:extLst>
      <p:ext uri="{BB962C8B-B14F-4D97-AF65-F5344CB8AC3E}">
        <p14:creationId xmlns:p14="http://schemas.microsoft.com/office/powerpoint/2010/main" val="201001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310FBC5F-CC48-4F66-B6B3-4AD5A695946C}" type="datetimeFigureOut">
              <a:rPr lang="en-US"/>
              <a:pPr>
                <a:defRPr/>
              </a:pPr>
              <a:t>8/6/2021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65EEEF-6BBA-48A9-8A0B-3A4ABAFAFF4E}" type="slidenum">
              <a:rPr lang="en-US" altLang="en-US"/>
              <a:pPr>
                <a:defRPr/>
              </a:pPr>
              <a:t>‹#›</a:t>
            </a:fld>
            <a:endParaRPr lang="en-US" altLang="en-US" dirty="0"/>
          </a:p>
        </p:txBody>
      </p:sp>
    </p:spTree>
    <p:extLst>
      <p:ext uri="{BB962C8B-B14F-4D97-AF65-F5344CB8AC3E}">
        <p14:creationId xmlns:p14="http://schemas.microsoft.com/office/powerpoint/2010/main" val="10898103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719263"/>
            <a:ext cx="8229600" cy="4411662"/>
          </a:xfrm>
        </p:spPr>
        <p:txBody>
          <a:bodyPr rtlCol="0">
            <a:normAutofit/>
          </a:bodyPr>
          <a:lstStyle/>
          <a:p>
            <a:pPr lvl="0"/>
            <a:endParaRPr lang="en-US" noProof="0" dirty="0"/>
          </a:p>
        </p:txBody>
      </p:sp>
      <p:sp>
        <p:nvSpPr>
          <p:cNvPr id="4" name="Date Placeholder 3"/>
          <p:cNvSpPr>
            <a:spLocks noGrp="1"/>
          </p:cNvSpPr>
          <p:nvPr>
            <p:ph type="dt" sz="half" idx="10"/>
          </p:nvPr>
        </p:nvSpPr>
        <p:spPr>
          <a:xfrm>
            <a:off x="457200" y="6248400"/>
            <a:ext cx="2133600" cy="457200"/>
          </a:xfrm>
        </p:spPr>
        <p:txBody>
          <a:bodyPr/>
          <a:lstStyle>
            <a:lvl1pPr>
              <a:defRPr dirty="0"/>
            </a:lvl1pPr>
          </a:lstStyle>
          <a:p>
            <a:pPr>
              <a:defRPr/>
            </a:pPr>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dirty="0"/>
            </a:lvl1pPr>
          </a:lstStyle>
          <a:p>
            <a:pPr>
              <a:defRPr/>
            </a:pPr>
            <a:endParaRPr lang="en-US" alt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pPr>
              <a:defRPr/>
            </a:pPr>
            <a:fld id="{7E53F00F-3625-44CB-B623-305BFCD1E77E}" type="slidenum">
              <a:rPr lang="en-US" altLang="en-US"/>
              <a:pPr>
                <a:defRPr/>
              </a:pPr>
              <a:t>‹#›</a:t>
            </a:fld>
            <a:endParaRPr lang="en-US" altLang="en-US" dirty="0"/>
          </a:p>
        </p:txBody>
      </p:sp>
    </p:spTree>
    <p:extLst>
      <p:ext uri="{BB962C8B-B14F-4D97-AF65-F5344CB8AC3E}">
        <p14:creationId xmlns:p14="http://schemas.microsoft.com/office/powerpoint/2010/main" val="1737248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60BC3DF6-D64B-49C2-8FF8-26A273394588}" type="datetimeFigureOut">
              <a:rPr lang="en-US"/>
              <a:pPr>
                <a:defRPr/>
              </a:pPr>
              <a:t>8/6/2021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36FB44-7666-4703-B883-5597E8D3703C}" type="slidenum">
              <a:rPr lang="en-US" altLang="en-US"/>
              <a:pPr>
                <a:defRPr/>
              </a:pPr>
              <a:t>‹#›</a:t>
            </a:fld>
            <a:endParaRPr lang="en-US" altLang="en-US" dirty="0"/>
          </a:p>
        </p:txBody>
      </p:sp>
    </p:spTree>
    <p:extLst>
      <p:ext uri="{BB962C8B-B14F-4D97-AF65-F5344CB8AC3E}">
        <p14:creationId xmlns:p14="http://schemas.microsoft.com/office/powerpoint/2010/main" val="680223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C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0C7D114-F063-4373-A437-7F59E5A2F3D2}" type="datetimeFigureOut">
              <a:rPr lang="en-US"/>
              <a:pPr>
                <a:defRPr/>
              </a:pPr>
              <a:t>8/6/2021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9A0E9F-B73A-43B1-8025-400DB5E30650}" type="slidenum">
              <a:rPr lang="en-US" altLang="en-US"/>
              <a:pPr>
                <a:defRPr/>
              </a:pPr>
              <a:t>‹#›</a:t>
            </a:fld>
            <a:endParaRPr lang="en-US" altLang="en-US" dirty="0"/>
          </a:p>
        </p:txBody>
      </p:sp>
    </p:spTree>
    <p:extLst>
      <p:ext uri="{BB962C8B-B14F-4D97-AF65-F5344CB8AC3E}">
        <p14:creationId xmlns:p14="http://schemas.microsoft.com/office/powerpoint/2010/main" val="3731885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BB39DC72-E909-48F6-93EE-761CE58EA008}" type="datetimeFigureOut">
              <a:rPr lang="en-US"/>
              <a:pPr>
                <a:defRPr/>
              </a:pPr>
              <a:t>8/6/2021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154F73-F835-4C24-9427-56563F42D7C8}" type="slidenum">
              <a:rPr lang="en-US" altLang="en-US"/>
              <a:pPr>
                <a:defRPr/>
              </a:pPr>
              <a:t>‹#›</a:t>
            </a:fld>
            <a:endParaRPr lang="en-US" altLang="en-US" dirty="0"/>
          </a:p>
        </p:txBody>
      </p:sp>
    </p:spTree>
    <p:extLst>
      <p:ext uri="{BB962C8B-B14F-4D97-AF65-F5344CB8AC3E}">
        <p14:creationId xmlns:p14="http://schemas.microsoft.com/office/powerpoint/2010/main" val="416645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577F55C0-1B92-4502-B487-315DDF70D719}" type="datetimeFigureOut">
              <a:rPr lang="en-US"/>
              <a:pPr>
                <a:defRPr/>
              </a:pPr>
              <a:t>8/6/2021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0DFD7DD-5117-426D-8742-C65EC94AB3B7}" type="slidenum">
              <a:rPr lang="en-US" altLang="en-US"/>
              <a:pPr>
                <a:defRPr/>
              </a:pPr>
              <a:t>‹#›</a:t>
            </a:fld>
            <a:endParaRPr lang="en-US" altLang="en-US" dirty="0"/>
          </a:p>
        </p:txBody>
      </p:sp>
    </p:spTree>
    <p:extLst>
      <p:ext uri="{BB962C8B-B14F-4D97-AF65-F5344CB8AC3E}">
        <p14:creationId xmlns:p14="http://schemas.microsoft.com/office/powerpoint/2010/main" val="2639088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16CD987E-94B1-4597-97FC-EEE54EE16B30}" type="datetimeFigureOut">
              <a:rPr lang="en-US"/>
              <a:pPr>
                <a:defRPr/>
              </a:pPr>
              <a:t>8/6/2021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EF16D2B-CBA5-45E2-9ADE-379BF8BCAC83}" type="slidenum">
              <a:rPr lang="en-US" altLang="en-US"/>
              <a:pPr>
                <a:defRPr/>
              </a:pPr>
              <a:t>‹#›</a:t>
            </a:fld>
            <a:endParaRPr lang="en-US" altLang="en-US" dirty="0"/>
          </a:p>
        </p:txBody>
      </p:sp>
    </p:spTree>
    <p:extLst>
      <p:ext uri="{BB962C8B-B14F-4D97-AF65-F5344CB8AC3E}">
        <p14:creationId xmlns:p14="http://schemas.microsoft.com/office/powerpoint/2010/main" val="1704394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EC70828-49AB-4F38-85AE-013B2E4E039B}" type="datetimeFigureOut">
              <a:rPr lang="en-US"/>
              <a:pPr>
                <a:defRPr/>
              </a:pPr>
              <a:t>8/6/2021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D7210D4-DE02-4D44-A4DB-9944B64DB043}" type="slidenum">
              <a:rPr lang="en-US" altLang="en-US"/>
              <a:pPr>
                <a:defRPr/>
              </a:pPr>
              <a:t>‹#›</a:t>
            </a:fld>
            <a:endParaRPr lang="en-US" altLang="en-US" dirty="0"/>
          </a:p>
        </p:txBody>
      </p:sp>
    </p:spTree>
    <p:extLst>
      <p:ext uri="{BB962C8B-B14F-4D97-AF65-F5344CB8AC3E}">
        <p14:creationId xmlns:p14="http://schemas.microsoft.com/office/powerpoint/2010/main" val="1179432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C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FE0D46-4F57-4EB1-B6E0-7EDE3FF90066}" type="datetimeFigureOut">
              <a:rPr lang="en-US"/>
              <a:pPr>
                <a:defRPr/>
              </a:pPr>
              <a:t>8/6/2021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41C438-337B-4B4C-997A-011E2E8503B9}" type="slidenum">
              <a:rPr lang="en-US" altLang="en-US"/>
              <a:pPr>
                <a:defRPr/>
              </a:pPr>
              <a:t>‹#›</a:t>
            </a:fld>
            <a:endParaRPr lang="en-US" altLang="en-US" dirty="0"/>
          </a:p>
        </p:txBody>
      </p:sp>
    </p:spTree>
    <p:extLst>
      <p:ext uri="{BB962C8B-B14F-4D97-AF65-F5344CB8AC3E}">
        <p14:creationId xmlns:p14="http://schemas.microsoft.com/office/powerpoint/2010/main" val="88826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CA"/>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CA" noProof="0" dirty="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0C25917-69EA-41F1-8764-33825949A43C}" type="datetimeFigureOut">
              <a:rPr lang="en-US"/>
              <a:pPr>
                <a:defRPr/>
              </a:pPr>
              <a:t>8/6/2021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C528AC-23AF-45EB-A4DC-FAD19B890939}" type="slidenum">
              <a:rPr lang="en-US" altLang="en-US"/>
              <a:pPr>
                <a:defRPr/>
              </a:pPr>
              <a:t>‹#›</a:t>
            </a:fld>
            <a:endParaRPr lang="en-US" altLang="en-US" dirty="0"/>
          </a:p>
        </p:txBody>
      </p:sp>
    </p:spTree>
    <p:extLst>
      <p:ext uri="{BB962C8B-B14F-4D97-AF65-F5344CB8AC3E}">
        <p14:creationId xmlns:p14="http://schemas.microsoft.com/office/powerpoint/2010/main" val="943600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CA" altLang="en-US" smtClean="0"/>
          </a:p>
        </p:txBody>
      </p:sp>
      <p:sp>
        <p:nvSpPr>
          <p:cNvPr id="2051"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80ED22A4-8131-4D7D-A607-4C86F3A475E6}" type="datetimeFigureOut">
              <a:rPr lang="en-US"/>
              <a:pPr>
                <a:defRPr/>
              </a:pPr>
              <a:t>8/6/2021</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dirty="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40C6D4FB-94DD-4699-875D-2689ABA437B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5638" r:id="rId1"/>
    <p:sldLayoutId id="2147485639" r:id="rId2"/>
    <p:sldLayoutId id="2147485640" r:id="rId3"/>
    <p:sldLayoutId id="2147485641" r:id="rId4"/>
    <p:sldLayoutId id="2147485642" r:id="rId5"/>
    <p:sldLayoutId id="2147485643" r:id="rId6"/>
    <p:sldLayoutId id="2147485644" r:id="rId7"/>
    <p:sldLayoutId id="2147485645" r:id="rId8"/>
    <p:sldLayoutId id="2147485646" r:id="rId9"/>
    <p:sldLayoutId id="2147485647" r:id="rId10"/>
    <p:sldLayoutId id="2147485648" r:id="rId11"/>
    <p:sldLayoutId id="2147485649" r:id="rId12"/>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doi.org/10.1111/ijcp.1231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5.xml"/><Relationship Id="rId7" Type="http://schemas.openxmlformats.org/officeDocument/2006/relationships/image" Target="../media/image4.png"/><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5.xml"/><Relationship Id="rId5" Type="http://schemas.openxmlformats.org/officeDocument/2006/relationships/diagramColors" Target="../diagrams/colors5.xml"/><Relationship Id="rId10" Type="http://schemas.openxmlformats.org/officeDocument/2006/relationships/image" Target="../media/image7.png"/><Relationship Id="rId4" Type="http://schemas.openxmlformats.org/officeDocument/2006/relationships/diagramQuickStyle" Target="../diagrams/quickStyle5.xml"/><Relationship Id="rId9"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19200" y="1752600"/>
            <a:ext cx="6781800" cy="1741488"/>
          </a:xfrm>
        </p:spPr>
        <p:txBody>
          <a:bodyPr rtlCol="0">
            <a:normAutofit fontScale="90000"/>
          </a:bodyPr>
          <a:lstStyle/>
          <a:p>
            <a:pPr eaLnBrk="1" fontAlgn="auto" hangingPunct="1">
              <a:spcAft>
                <a:spcPts val="0"/>
              </a:spcAft>
              <a:defRPr/>
            </a:pPr>
            <a:r>
              <a:rPr lang="en-US" altLang="en-US" sz="4400" dirty="0" smtClean="0"/>
              <a:t/>
            </a:r>
            <a:br>
              <a:rPr lang="en-US" altLang="en-US" sz="4400" dirty="0" smtClean="0"/>
            </a:br>
            <a:r>
              <a:rPr lang="en-US" altLang="en-US" sz="4400" dirty="0"/>
              <a:t/>
            </a:r>
            <a:br>
              <a:rPr lang="en-US" altLang="en-US" sz="4400" dirty="0"/>
            </a:br>
            <a:r>
              <a:rPr lang="en-US" altLang="en-US" sz="4400" dirty="0" smtClean="0"/>
              <a:t/>
            </a:r>
            <a:br>
              <a:rPr lang="en-US" altLang="en-US" sz="4400" dirty="0" smtClean="0"/>
            </a:br>
            <a:r>
              <a:rPr lang="en-US" altLang="en-US" sz="4400" dirty="0"/>
              <a:t/>
            </a:r>
            <a:br>
              <a:rPr lang="en-US" altLang="en-US" sz="4400" dirty="0"/>
            </a:br>
            <a:r>
              <a:rPr lang="en-US" altLang="en-US" sz="4400" dirty="0" smtClean="0"/>
              <a:t/>
            </a:r>
            <a:br>
              <a:rPr lang="en-US" altLang="en-US" sz="4400" dirty="0" smtClean="0"/>
            </a:br>
            <a:r>
              <a:rPr lang="en-US" altLang="en-US" sz="4400" dirty="0" smtClean="0"/>
              <a:t/>
            </a:r>
            <a:br>
              <a:rPr lang="en-US" altLang="en-US" sz="4400" dirty="0" smtClean="0"/>
            </a:br>
            <a:r>
              <a:rPr lang="en-US" altLang="en-US" sz="4400" dirty="0"/>
              <a:t/>
            </a:r>
            <a:br>
              <a:rPr lang="en-US" altLang="en-US" sz="4400" dirty="0"/>
            </a:br>
            <a:r>
              <a:rPr lang="en-US" altLang="en-US" sz="4400" dirty="0" smtClean="0"/>
              <a:t/>
            </a:r>
            <a:br>
              <a:rPr lang="en-US" altLang="en-US" sz="4400" dirty="0" smtClean="0"/>
            </a:br>
            <a:r>
              <a:rPr lang="en-US" altLang="en-US" sz="4400" dirty="0"/>
              <a:t/>
            </a:r>
            <a:br>
              <a:rPr lang="en-US" altLang="en-US" sz="4400" dirty="0"/>
            </a:br>
            <a:r>
              <a:rPr lang="en-US" altLang="en-US" sz="4400" dirty="0" smtClean="0"/>
              <a:t/>
            </a:r>
            <a:br>
              <a:rPr lang="en-US" altLang="en-US" sz="4400" dirty="0" smtClean="0"/>
            </a:br>
            <a:r>
              <a:rPr lang="en-US" altLang="en-US" sz="4400" dirty="0"/>
              <a:t/>
            </a:r>
            <a:br>
              <a:rPr lang="en-US" altLang="en-US" sz="4400" dirty="0"/>
            </a:br>
            <a:r>
              <a:rPr lang="en-US" altLang="en-US" sz="4400" dirty="0" smtClean="0"/>
              <a:t/>
            </a:r>
            <a:br>
              <a:rPr lang="en-US" altLang="en-US" sz="4400" dirty="0" smtClean="0"/>
            </a:br>
            <a:r>
              <a:rPr lang="en-US" altLang="en-US" sz="4400" dirty="0"/>
              <a:t/>
            </a:r>
            <a:br>
              <a:rPr lang="en-US" altLang="en-US" sz="4400" dirty="0"/>
            </a:br>
            <a:r>
              <a:rPr lang="en-US" altLang="en-US" sz="4400" dirty="0" smtClean="0"/>
              <a:t/>
            </a:r>
            <a:br>
              <a:rPr lang="en-US" altLang="en-US" sz="4400" dirty="0" smtClean="0"/>
            </a:br>
            <a:r>
              <a:rPr lang="en-US" altLang="en-US" sz="4400" dirty="0"/>
              <a:t/>
            </a:r>
            <a:br>
              <a:rPr lang="en-US" altLang="en-US" sz="4400" dirty="0"/>
            </a:br>
            <a:r>
              <a:rPr lang="en-US" altLang="en-US" sz="4400" dirty="0" smtClean="0"/>
              <a:t/>
            </a:r>
            <a:br>
              <a:rPr lang="en-US" altLang="en-US" sz="4400" dirty="0" smtClean="0"/>
            </a:br>
            <a:r>
              <a:rPr lang="en-US" altLang="en-US" sz="4400" dirty="0"/>
              <a:t/>
            </a:r>
            <a:br>
              <a:rPr lang="en-US" altLang="en-US" sz="4400" dirty="0"/>
            </a:br>
            <a:r>
              <a:rPr lang="en-US" altLang="en-US" sz="4400" dirty="0" smtClean="0"/>
              <a:t/>
            </a:r>
            <a:br>
              <a:rPr lang="en-US" altLang="en-US" sz="4400" dirty="0" smtClean="0"/>
            </a:br>
            <a:r>
              <a:rPr lang="en-US" altLang="en-US" sz="4400" dirty="0"/>
              <a:t/>
            </a:r>
            <a:br>
              <a:rPr lang="en-US" altLang="en-US" sz="4400" dirty="0"/>
            </a:br>
            <a:r>
              <a:rPr lang="en-US" altLang="en-US" sz="4400" dirty="0" smtClean="0"/>
              <a:t/>
            </a:r>
            <a:br>
              <a:rPr lang="en-US" altLang="en-US" sz="4400" dirty="0" smtClean="0"/>
            </a:br>
            <a:r>
              <a:rPr lang="en-US" altLang="en-US" sz="4400" dirty="0" smtClean="0"/>
              <a:t/>
            </a:r>
            <a:br>
              <a:rPr lang="en-US" altLang="en-US" sz="4400" dirty="0" smtClean="0"/>
            </a:br>
            <a:r>
              <a:rPr lang="en-US" altLang="en-US" sz="4400" dirty="0"/>
              <a:t/>
            </a:r>
            <a:br>
              <a:rPr lang="en-US" altLang="en-US" sz="4400" dirty="0"/>
            </a:br>
            <a:r>
              <a:rPr lang="en-US" altLang="en-US" sz="4400" dirty="0" smtClean="0"/>
              <a:t/>
            </a:r>
            <a:br>
              <a:rPr lang="en-US" altLang="en-US" sz="4400" dirty="0" smtClean="0"/>
            </a:br>
            <a:r>
              <a:rPr lang="en-US" altLang="en-US" sz="4400" dirty="0"/>
              <a:t/>
            </a:r>
            <a:br>
              <a:rPr lang="en-US" altLang="en-US" sz="4400" dirty="0"/>
            </a:br>
            <a:r>
              <a:rPr lang="en-US" altLang="en-US" sz="4400" dirty="0" smtClean="0"/>
              <a:t/>
            </a:r>
            <a:br>
              <a:rPr lang="en-US" altLang="en-US" sz="4400" dirty="0" smtClean="0"/>
            </a:br>
            <a:r>
              <a:rPr lang="en-US" altLang="en-US" sz="4400" dirty="0"/>
              <a:t/>
            </a:r>
            <a:br>
              <a:rPr lang="en-US" altLang="en-US" sz="4400" dirty="0"/>
            </a:br>
            <a:r>
              <a:rPr lang="en-US" altLang="en-US" sz="4400" b="1" dirty="0"/>
              <a:t/>
            </a:r>
            <a:br>
              <a:rPr lang="en-US" altLang="en-US" sz="4400" b="1" dirty="0"/>
            </a:br>
            <a:r>
              <a:rPr lang="en-US" altLang="en-US" sz="4400" b="1" dirty="0"/>
              <a:t/>
            </a:r>
            <a:br>
              <a:rPr lang="en-US" altLang="en-US" sz="4400" b="1" dirty="0"/>
            </a:br>
            <a:r>
              <a:rPr lang="en-US" altLang="en-US" sz="4400" b="1" dirty="0"/>
              <a:t>Comprehensive </a:t>
            </a:r>
            <a:r>
              <a:rPr lang="en-US" altLang="en-US" sz="4400" b="1" dirty="0" smtClean="0"/>
              <a:t>Geriatric </a:t>
            </a:r>
            <a:r>
              <a:rPr lang="en-US" altLang="en-US" sz="4400" b="1" dirty="0"/>
              <a:t>Assessment (CGA)</a:t>
            </a:r>
            <a:br>
              <a:rPr lang="en-US" altLang="en-US" sz="4400" b="1" dirty="0"/>
            </a:br>
            <a:r>
              <a:rPr lang="en-US" altLang="en-US" sz="4400" b="1" dirty="0"/>
              <a:t>Geriatrics Hub</a:t>
            </a:r>
            <a:br>
              <a:rPr lang="en-US" altLang="en-US" sz="4400" b="1" dirty="0"/>
            </a:br>
            <a:endParaRPr lang="en-US" altLang="en-US" sz="4400" b="1" dirty="0"/>
          </a:p>
        </p:txBody>
      </p:sp>
      <p:sp>
        <p:nvSpPr>
          <p:cNvPr id="5123" name="Rectangle 3"/>
          <p:cNvSpPr>
            <a:spLocks noGrp="1" noChangeArrowheads="1"/>
          </p:cNvSpPr>
          <p:nvPr>
            <p:ph type="subTitle" idx="1"/>
          </p:nvPr>
        </p:nvSpPr>
        <p:spPr/>
        <p:txBody>
          <a:bodyPr/>
          <a:lstStyle/>
          <a:p>
            <a:pPr eaLnBrk="1" hangingPunct="1">
              <a:buFont typeface="Wingdings 3" panose="05040102010807070707" pitchFamily="18" charset="2"/>
              <a:buNone/>
            </a:pPr>
            <a:r>
              <a:rPr lang="en-US" altLang="en-US" dirty="0" smtClean="0"/>
              <a:t> </a:t>
            </a:r>
          </a:p>
          <a:p>
            <a:pPr eaLnBrk="1" hangingPunct="1">
              <a:buFont typeface="Wingdings 3" panose="05040102010807070707" pitchFamily="18" charset="2"/>
              <a:buNone/>
            </a:pPr>
            <a:r>
              <a:rPr lang="en-US" altLang="en-US" sz="3600" dirty="0" smtClean="0"/>
              <a:t>Dr. Thiru Yogaparan MD, </a:t>
            </a:r>
            <a:r>
              <a:rPr lang="en-US" altLang="en-US" sz="3600" dirty="0" smtClean="0"/>
              <a:t>FRCPC</a:t>
            </a:r>
          </a:p>
          <a:p>
            <a:pPr eaLnBrk="1" hangingPunct="1">
              <a:buFont typeface="Wingdings 3" panose="05040102010807070707" pitchFamily="18" charset="2"/>
              <a:buNone/>
            </a:pPr>
            <a:r>
              <a:rPr lang="en-US" altLang="en-US" sz="3600" dirty="0" smtClean="0"/>
              <a:t>Baycrest Health sciences </a:t>
            </a:r>
          </a:p>
          <a:p>
            <a:pPr eaLnBrk="1" hangingPunct="1"/>
            <a:r>
              <a:rPr lang="en-US" altLang="en-US" sz="3600" dirty="0"/>
              <a:t>Associate professor</a:t>
            </a:r>
          </a:p>
          <a:p>
            <a:pPr eaLnBrk="1" hangingPunct="1"/>
            <a:r>
              <a:rPr lang="en-US" altLang="en-US" sz="3600" dirty="0" smtClean="0"/>
              <a:t>University </a:t>
            </a:r>
            <a:r>
              <a:rPr lang="en-US" altLang="en-US" sz="3600" dirty="0"/>
              <a:t>of Toronto</a:t>
            </a:r>
            <a:endParaRPr lang="en-US" altLang="en-US" sz="3600" dirty="0" smtClean="0"/>
          </a:p>
        </p:txBody>
      </p:sp>
      <p:pic>
        <p:nvPicPr>
          <p:cNvPr id="2" name="Picture 1"/>
          <p:cNvPicPr>
            <a:picLocks noChangeAspect="1"/>
          </p:cNvPicPr>
          <p:nvPr/>
        </p:nvPicPr>
        <p:blipFill>
          <a:blip r:embed="rId2"/>
          <a:stretch>
            <a:fillRect/>
          </a:stretch>
        </p:blipFill>
        <p:spPr>
          <a:xfrm>
            <a:off x="423609" y="6096000"/>
            <a:ext cx="1438781" cy="566977"/>
          </a:xfrm>
          <a:prstGeom prst="rect">
            <a:avLst/>
          </a:prstGeom>
        </p:spPr>
      </p:pic>
      <p:pic>
        <p:nvPicPr>
          <p:cNvPr id="3" name="Picture 2"/>
          <p:cNvPicPr>
            <a:picLocks noChangeAspect="1"/>
          </p:cNvPicPr>
          <p:nvPr/>
        </p:nvPicPr>
        <p:blipFill>
          <a:blip r:embed="rId3"/>
          <a:stretch>
            <a:fillRect/>
          </a:stretch>
        </p:blipFill>
        <p:spPr>
          <a:xfrm>
            <a:off x="7391400" y="6052409"/>
            <a:ext cx="1560711" cy="54868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9"/>
          <p:cNvSpPr>
            <a:spLocks noGrp="1" noChangeArrowheads="1"/>
          </p:cNvSpPr>
          <p:nvPr>
            <p:ph type="title"/>
          </p:nvPr>
        </p:nvSpPr>
        <p:spPr>
          <a:xfrm>
            <a:off x="457200" y="122238"/>
            <a:ext cx="7543800" cy="487362"/>
          </a:xfrm>
        </p:spPr>
        <p:txBody>
          <a:bodyPr rtlCol="0">
            <a:normAutofit fontScale="90000"/>
          </a:bodyPr>
          <a:lstStyle/>
          <a:p>
            <a:pPr eaLnBrk="1" fontAlgn="auto" hangingPunct="1">
              <a:spcAft>
                <a:spcPts val="0"/>
              </a:spcAft>
              <a:defRPr/>
            </a:pPr>
            <a:r>
              <a:rPr lang="en-US" altLang="en-US" sz="3500" dirty="0" smtClean="0"/>
              <a:t>  	Sample CGA assessment form : FI- CGA</a:t>
            </a:r>
          </a:p>
        </p:txBody>
      </p:sp>
      <p:pic>
        <p:nvPicPr>
          <p:cNvPr id="15363" name="Picture 1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09600" y="685800"/>
            <a:ext cx="8153400" cy="6172200"/>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mtClean="0"/>
              <a:t>CGA : Care settings and teams </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Wingdings 3" charset="2"/>
              <a:buChar char=""/>
              <a:defRPr/>
            </a:pPr>
            <a:r>
              <a:rPr lang="en-US" sz="2400" dirty="0" smtClean="0">
                <a:solidFill>
                  <a:schemeClr val="tx1">
                    <a:lumMod val="65000"/>
                    <a:lumOff val="35000"/>
                  </a:schemeClr>
                </a:solidFill>
              </a:rPr>
              <a:t>Can be inpatients or outpatient settings</a:t>
            </a:r>
          </a:p>
          <a:p>
            <a:pPr eaLnBrk="1" fontAlgn="auto" hangingPunct="1">
              <a:spcAft>
                <a:spcPts val="0"/>
              </a:spcAft>
              <a:buFont typeface="Wingdings 3" charset="2"/>
              <a:buChar char=""/>
              <a:defRPr/>
            </a:pPr>
            <a:r>
              <a:rPr lang="en-US" sz="2400" dirty="0" smtClean="0">
                <a:solidFill>
                  <a:schemeClr val="tx1">
                    <a:lumMod val="65000"/>
                    <a:lumOff val="35000"/>
                  </a:schemeClr>
                </a:solidFill>
              </a:rPr>
              <a:t>The </a:t>
            </a:r>
            <a:r>
              <a:rPr lang="en-US" sz="2400" dirty="0">
                <a:solidFill>
                  <a:schemeClr val="tx1">
                    <a:lumMod val="65000"/>
                    <a:lumOff val="35000"/>
                  </a:schemeClr>
                </a:solidFill>
              </a:rPr>
              <a:t>range of health care professionals working in the core  assessment team varies based on the </a:t>
            </a:r>
            <a:r>
              <a:rPr lang="en-US" sz="2400" dirty="0" smtClean="0">
                <a:solidFill>
                  <a:schemeClr val="tx1">
                    <a:lumMod val="65000"/>
                    <a:lumOff val="35000"/>
                  </a:schemeClr>
                </a:solidFill>
              </a:rPr>
              <a:t>resources</a:t>
            </a:r>
            <a:endParaRPr lang="en-US" sz="2400" dirty="0">
              <a:solidFill>
                <a:schemeClr val="tx1">
                  <a:lumMod val="65000"/>
                  <a:lumOff val="35000"/>
                </a:schemeClr>
              </a:solidFill>
            </a:endParaRPr>
          </a:p>
          <a:p>
            <a:pPr eaLnBrk="1" fontAlgn="auto" hangingPunct="1">
              <a:spcAft>
                <a:spcPts val="0"/>
              </a:spcAft>
              <a:buFont typeface="Wingdings 3" charset="2"/>
              <a:buChar char=""/>
              <a:defRPr/>
            </a:pPr>
            <a:r>
              <a:rPr lang="en-US" sz="2400" dirty="0" smtClean="0">
                <a:solidFill>
                  <a:schemeClr val="tx1">
                    <a:lumMod val="65000"/>
                    <a:lumOff val="35000"/>
                  </a:schemeClr>
                </a:solidFill>
              </a:rPr>
              <a:t>In </a:t>
            </a:r>
            <a:r>
              <a:rPr lang="en-US" sz="2400" dirty="0">
                <a:solidFill>
                  <a:schemeClr val="tx1">
                    <a:lumMod val="65000"/>
                    <a:lumOff val="35000"/>
                  </a:schemeClr>
                </a:solidFill>
              </a:rPr>
              <a:t>many settings a core team consist of </a:t>
            </a:r>
          </a:p>
          <a:p>
            <a:pPr lvl="2" eaLnBrk="1" fontAlgn="auto" hangingPunct="1">
              <a:spcAft>
                <a:spcPts val="0"/>
              </a:spcAft>
              <a:buFont typeface="Wingdings 3" charset="2"/>
              <a:buChar char=""/>
              <a:defRPr/>
            </a:pPr>
            <a:r>
              <a:rPr lang="en-US" sz="2100" dirty="0">
                <a:solidFill>
                  <a:schemeClr val="tx1">
                    <a:lumMod val="65000"/>
                    <a:lumOff val="35000"/>
                  </a:schemeClr>
                </a:solidFill>
              </a:rPr>
              <a:t>Physician</a:t>
            </a:r>
          </a:p>
          <a:p>
            <a:pPr lvl="2" eaLnBrk="1" fontAlgn="auto" hangingPunct="1">
              <a:spcAft>
                <a:spcPts val="0"/>
              </a:spcAft>
              <a:buFont typeface="Wingdings 3" charset="2"/>
              <a:buChar char=""/>
              <a:defRPr/>
            </a:pPr>
            <a:r>
              <a:rPr lang="en-US" sz="2100" dirty="0">
                <a:solidFill>
                  <a:schemeClr val="tx1">
                    <a:lumMod val="65000"/>
                    <a:lumOff val="35000"/>
                  </a:schemeClr>
                </a:solidFill>
              </a:rPr>
              <a:t>Nurse</a:t>
            </a:r>
          </a:p>
          <a:p>
            <a:pPr lvl="2" eaLnBrk="1" fontAlgn="auto" hangingPunct="1">
              <a:spcAft>
                <a:spcPts val="0"/>
              </a:spcAft>
              <a:buFont typeface="Wingdings 3" charset="2"/>
              <a:buChar char=""/>
              <a:defRPr/>
            </a:pPr>
            <a:r>
              <a:rPr lang="en-US" sz="2100" dirty="0">
                <a:solidFill>
                  <a:schemeClr val="tx1">
                    <a:lumMod val="65000"/>
                    <a:lumOff val="35000"/>
                  </a:schemeClr>
                </a:solidFill>
              </a:rPr>
              <a:t>Social worker </a:t>
            </a:r>
          </a:p>
          <a:p>
            <a:pPr lvl="2" eaLnBrk="1" fontAlgn="auto" hangingPunct="1">
              <a:spcAft>
                <a:spcPts val="0"/>
              </a:spcAft>
              <a:buFont typeface="Wingdings 3" charset="2"/>
              <a:buChar char=""/>
              <a:defRPr/>
            </a:pPr>
            <a:r>
              <a:rPr lang="en-US" sz="2100" dirty="0">
                <a:solidFill>
                  <a:schemeClr val="tx1">
                    <a:lumMod val="65000"/>
                    <a:lumOff val="35000"/>
                  </a:schemeClr>
                </a:solidFill>
              </a:rPr>
              <a:t>Physiotherapists  </a:t>
            </a:r>
          </a:p>
          <a:p>
            <a:pPr lvl="2" eaLnBrk="1" fontAlgn="auto" hangingPunct="1">
              <a:spcAft>
                <a:spcPts val="0"/>
              </a:spcAft>
              <a:buFont typeface="Wingdings 3" charset="2"/>
              <a:buChar char=""/>
              <a:defRPr/>
            </a:pPr>
            <a:r>
              <a:rPr lang="en-US" sz="2100" dirty="0">
                <a:solidFill>
                  <a:schemeClr val="tx1">
                    <a:lumMod val="65000"/>
                    <a:lumOff val="35000"/>
                  </a:schemeClr>
                </a:solidFill>
              </a:rPr>
              <a:t>Occupational </a:t>
            </a:r>
            <a:r>
              <a:rPr lang="en-US" sz="2100" dirty="0" smtClean="0">
                <a:solidFill>
                  <a:schemeClr val="tx1">
                    <a:lumMod val="65000"/>
                    <a:lumOff val="35000"/>
                  </a:schemeClr>
                </a:solidFill>
              </a:rPr>
              <a:t>therapists</a:t>
            </a:r>
            <a:endParaRPr lang="en-US" sz="2100" dirty="0">
              <a:solidFill>
                <a:schemeClr val="tx1">
                  <a:lumMod val="65000"/>
                  <a:lumOff val="35000"/>
                </a:schemeClr>
              </a:solidFill>
            </a:endParaRPr>
          </a:p>
          <a:p>
            <a:pPr eaLnBrk="1" fontAlgn="auto" hangingPunct="1">
              <a:spcAft>
                <a:spcPts val="0"/>
              </a:spcAft>
              <a:buFont typeface="Wingdings 3" charset="2"/>
              <a:buChar char=""/>
              <a:defRPr/>
            </a:pPr>
            <a:r>
              <a:rPr lang="en-US" sz="2400" dirty="0">
                <a:solidFill>
                  <a:schemeClr val="tx1">
                    <a:lumMod val="65000"/>
                    <a:lumOff val="35000"/>
                  </a:schemeClr>
                </a:solidFill>
              </a:rPr>
              <a:t>Traditionally, the various components of the evaluation are completed by different members of the team</a:t>
            </a:r>
          </a:p>
          <a:p>
            <a:pPr marL="0" indent="0" eaLnBrk="1" fontAlgn="auto" hangingPunct="1">
              <a:spcAft>
                <a:spcPts val="0"/>
              </a:spcAft>
              <a:buFont typeface="Arial" panose="020B0604020202020204" pitchFamily="34" charset="0"/>
              <a:buNone/>
              <a:defRPr/>
            </a:pPr>
            <a:endParaRPr lang="en-US" sz="2400" dirty="0" smtClean="0">
              <a:solidFill>
                <a:schemeClr val="tx1">
                  <a:lumMod val="65000"/>
                  <a:lumOff val="35000"/>
                </a:schemeClr>
              </a:solidFill>
            </a:endParaRPr>
          </a:p>
          <a:p>
            <a:pPr eaLnBrk="1" fontAlgn="auto" hangingPunct="1">
              <a:spcAft>
                <a:spcPts val="0"/>
              </a:spcAft>
              <a:buFont typeface="Wingdings 3" charset="2"/>
              <a:buChar char=""/>
              <a:defRPr/>
            </a:pPr>
            <a:endParaRPr lang="en-US" dirty="0">
              <a:solidFill>
                <a:schemeClr val="tx1">
                  <a:lumMod val="65000"/>
                  <a:lumOff val="35000"/>
                </a:schemeClr>
              </a:solidFill>
            </a:endParaRPr>
          </a:p>
          <a:p>
            <a:pPr eaLnBrk="1" fontAlgn="auto" hangingPunct="1">
              <a:spcAft>
                <a:spcPts val="0"/>
              </a:spcAft>
              <a:buFont typeface="Wingdings 3" charset="2"/>
              <a:buChar char=""/>
              <a:defRPr/>
            </a:pPr>
            <a:endParaRPr lang="en-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04800"/>
            <a:ext cx="7543800" cy="884238"/>
          </a:xfrm>
        </p:spPr>
        <p:txBody>
          <a:bodyPr/>
          <a:lstStyle/>
          <a:p>
            <a:pPr eaLnBrk="1" hangingPunct="1"/>
            <a:r>
              <a:rPr lang="en-US" altLang="en-US" sz="4400" smtClean="0"/>
              <a:t>	Who will benefit</a:t>
            </a:r>
            <a:r>
              <a:rPr lang="en-US" altLang="en-US" smtClean="0"/>
              <a:t> </a:t>
            </a:r>
          </a:p>
        </p:txBody>
      </p:sp>
      <p:sp>
        <p:nvSpPr>
          <p:cNvPr id="29699" name="Rectangle 3"/>
          <p:cNvSpPr>
            <a:spLocks noGrp="1" noChangeArrowheads="1"/>
          </p:cNvSpPr>
          <p:nvPr>
            <p:ph idx="1"/>
          </p:nvPr>
        </p:nvSpPr>
        <p:spPr>
          <a:xfrm>
            <a:off x="685800" y="1295400"/>
            <a:ext cx="8229600" cy="4411663"/>
          </a:xfrm>
        </p:spPr>
        <p:txBody>
          <a:bodyPr rtlCol="0">
            <a:normAutofit lnSpcReduction="10000"/>
          </a:bodyPr>
          <a:lstStyle/>
          <a:p>
            <a:pPr eaLnBrk="1" fontAlgn="auto" hangingPunct="1">
              <a:lnSpc>
                <a:spcPct val="80000"/>
              </a:lnSpc>
              <a:spcAft>
                <a:spcPts val="0"/>
              </a:spcAft>
              <a:buFont typeface="Wingdings 3" charset="2"/>
              <a:buChar char=""/>
              <a:defRPr/>
            </a:pPr>
            <a:r>
              <a:rPr lang="en-US" altLang="en-US" sz="2400" dirty="0" smtClean="0">
                <a:solidFill>
                  <a:schemeClr val="tx1">
                    <a:lumMod val="75000"/>
                    <a:lumOff val="25000"/>
                  </a:schemeClr>
                </a:solidFill>
              </a:rPr>
              <a:t>No criteria have been validated to readily identify patients who are likely to benefit from CGA </a:t>
            </a:r>
          </a:p>
          <a:p>
            <a:pPr eaLnBrk="1" fontAlgn="auto" hangingPunct="1">
              <a:lnSpc>
                <a:spcPct val="80000"/>
              </a:lnSpc>
              <a:spcAft>
                <a:spcPts val="0"/>
              </a:spcAft>
              <a:buFont typeface="Wingdings 3" charset="2"/>
              <a:buChar char=""/>
              <a:defRPr/>
            </a:pPr>
            <a:r>
              <a:rPr lang="en-US" altLang="en-US" sz="2400" b="1" dirty="0" smtClean="0">
                <a:solidFill>
                  <a:schemeClr val="tx1">
                    <a:lumMod val="75000"/>
                    <a:lumOff val="25000"/>
                  </a:schemeClr>
                </a:solidFill>
              </a:rPr>
              <a:t>Many</a:t>
            </a:r>
            <a:r>
              <a:rPr lang="en-US" altLang="en-US" sz="2400" dirty="0" smtClean="0">
                <a:solidFill>
                  <a:schemeClr val="tx1">
                    <a:lumMod val="75000"/>
                    <a:lumOff val="25000"/>
                  </a:schemeClr>
                </a:solidFill>
              </a:rPr>
              <a:t> seniors will benefit, however given the limited resources programs use specific criteria</a:t>
            </a:r>
          </a:p>
          <a:p>
            <a:pPr eaLnBrk="1" fontAlgn="auto" hangingPunct="1">
              <a:lnSpc>
                <a:spcPct val="80000"/>
              </a:lnSpc>
              <a:spcAft>
                <a:spcPts val="0"/>
              </a:spcAft>
              <a:buFont typeface="Wingdings 3" charset="2"/>
              <a:buChar char=""/>
              <a:defRPr/>
            </a:pPr>
            <a:r>
              <a:rPr lang="en-US" altLang="en-US" sz="2400" dirty="0" smtClean="0">
                <a:solidFill>
                  <a:schemeClr val="tx1">
                    <a:lumMod val="75000"/>
                    <a:lumOff val="25000"/>
                  </a:schemeClr>
                </a:solidFill>
              </a:rPr>
              <a:t>E.g. Specific criteria used by CGA programs to identify patients include</a:t>
            </a:r>
          </a:p>
          <a:p>
            <a:pPr lvl="2" eaLnBrk="1" fontAlgn="auto" hangingPunct="1">
              <a:lnSpc>
                <a:spcPct val="80000"/>
              </a:lnSpc>
              <a:spcAft>
                <a:spcPts val="0"/>
              </a:spcAft>
              <a:buFont typeface="Wingdings 3" charset="2"/>
              <a:buChar char=""/>
              <a:defRPr/>
            </a:pPr>
            <a:r>
              <a:rPr lang="en-US" altLang="en-US" sz="2200" dirty="0" smtClean="0">
                <a:solidFill>
                  <a:schemeClr val="tx1">
                    <a:lumMod val="75000"/>
                    <a:lumOff val="25000"/>
                  </a:schemeClr>
                </a:solidFill>
              </a:rPr>
              <a:t>Multiple medical co morbidities </a:t>
            </a:r>
          </a:p>
          <a:p>
            <a:pPr lvl="2" eaLnBrk="1" fontAlgn="auto" hangingPunct="1">
              <a:lnSpc>
                <a:spcPct val="80000"/>
              </a:lnSpc>
              <a:spcAft>
                <a:spcPts val="0"/>
              </a:spcAft>
              <a:buFont typeface="Wingdings 3" charset="2"/>
              <a:buChar char=""/>
              <a:defRPr/>
            </a:pPr>
            <a:r>
              <a:rPr lang="en-US" altLang="en-US" sz="2200" dirty="0" smtClean="0">
                <a:solidFill>
                  <a:schemeClr val="tx1">
                    <a:lumMod val="75000"/>
                    <a:lumOff val="25000"/>
                  </a:schemeClr>
                </a:solidFill>
              </a:rPr>
              <a:t>Specific geriatric conditions such as dementia, falls, frailty  or functional disability or decline </a:t>
            </a:r>
          </a:p>
          <a:p>
            <a:pPr lvl="2" eaLnBrk="1" fontAlgn="auto" hangingPunct="1">
              <a:lnSpc>
                <a:spcPct val="80000"/>
              </a:lnSpc>
              <a:spcAft>
                <a:spcPts val="0"/>
              </a:spcAft>
              <a:buFont typeface="Wingdings 3" charset="2"/>
              <a:buChar char=""/>
              <a:defRPr/>
            </a:pPr>
            <a:r>
              <a:rPr lang="en-US" altLang="en-US" sz="2200" dirty="0" smtClean="0">
                <a:solidFill>
                  <a:schemeClr val="tx1">
                    <a:lumMod val="75000"/>
                    <a:lumOff val="25000"/>
                  </a:schemeClr>
                </a:solidFill>
              </a:rPr>
              <a:t>Previous or predicted high health care utilization</a:t>
            </a:r>
          </a:p>
          <a:p>
            <a:pPr lvl="2" eaLnBrk="1" fontAlgn="auto" hangingPunct="1">
              <a:lnSpc>
                <a:spcPct val="80000"/>
              </a:lnSpc>
              <a:spcAft>
                <a:spcPts val="0"/>
              </a:spcAft>
              <a:buFont typeface="Wingdings 3" charset="2"/>
              <a:buChar char=""/>
              <a:defRPr/>
            </a:pPr>
            <a:r>
              <a:rPr lang="en-US" altLang="en-US" sz="2200" dirty="0" smtClean="0">
                <a:solidFill>
                  <a:schemeClr val="tx1">
                    <a:lumMod val="75000"/>
                    <a:lumOff val="25000"/>
                  </a:schemeClr>
                </a:solidFill>
              </a:rPr>
              <a:t> </a:t>
            </a:r>
            <a:r>
              <a:rPr lang="en-US" altLang="en-US" sz="2200" dirty="0" smtClean="0">
                <a:solidFill>
                  <a:schemeClr val="tx1">
                    <a:lumMod val="75000"/>
                    <a:lumOff val="25000"/>
                  </a:schemeClr>
                </a:solidFill>
              </a:rPr>
              <a:t>Consideration of </a:t>
            </a:r>
            <a:r>
              <a:rPr lang="en-US" altLang="en-US" sz="2200" dirty="0" smtClean="0">
                <a:solidFill>
                  <a:schemeClr val="tx1">
                    <a:lumMod val="75000"/>
                    <a:lumOff val="25000"/>
                  </a:schemeClr>
                </a:solidFill>
              </a:rPr>
              <a:t>new treatment e.g. </a:t>
            </a:r>
            <a:r>
              <a:rPr lang="en-US" altLang="en-US" sz="2200" dirty="0" smtClean="0">
                <a:solidFill>
                  <a:schemeClr val="tx1">
                    <a:lumMod val="75000"/>
                    <a:lumOff val="25000"/>
                  </a:schemeClr>
                </a:solidFill>
              </a:rPr>
              <a:t>surgery, chemotherapy </a:t>
            </a:r>
          </a:p>
          <a:p>
            <a:pPr lvl="2" eaLnBrk="1" fontAlgn="auto" hangingPunct="1">
              <a:lnSpc>
                <a:spcPct val="80000"/>
              </a:lnSpc>
              <a:spcAft>
                <a:spcPts val="0"/>
              </a:spcAft>
              <a:buFont typeface="Wingdings 3" charset="2"/>
              <a:buChar char=""/>
              <a:defRPr/>
            </a:pPr>
            <a:r>
              <a:rPr lang="en-US" altLang="en-US" sz="2200" dirty="0" smtClean="0">
                <a:solidFill>
                  <a:schemeClr val="tx1">
                    <a:lumMod val="75000"/>
                    <a:lumOff val="25000"/>
                  </a:schemeClr>
                </a:solidFill>
              </a:rPr>
              <a:t>Consideration of change in living situation (e.g. from independent living to assisted living, nursing home, or in-home caregivers)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8"/>
          <p:cNvSpPr>
            <a:spLocks noGrp="1"/>
          </p:cNvSpPr>
          <p:nvPr>
            <p:ph type="title"/>
          </p:nvPr>
        </p:nvSpPr>
        <p:spPr/>
        <p:txBody>
          <a:bodyPr/>
          <a:lstStyle/>
          <a:p>
            <a:pPr eaLnBrk="1" hangingPunct="1"/>
            <a:r>
              <a:rPr lang="en-US" altLang="en-US" smtClean="0"/>
              <a:t>CGA: Process </a:t>
            </a:r>
            <a:endParaRPr lang="en-CA" altLang="en-US" smtClean="0"/>
          </a:p>
        </p:txBody>
      </p:sp>
      <p:graphicFrame>
        <p:nvGraphicFramePr>
          <p:cNvPr id="7" name="Content Placeholder 6"/>
          <p:cNvGraphicFramePr>
            <a:graphicFrameLocks noGrp="1"/>
          </p:cNvGraphicFramePr>
          <p:nvPr>
            <p:ph type="dgm" idx="1"/>
          </p:nvPr>
        </p:nvGraphicFramePr>
        <p:xfrm>
          <a:off x="457200" y="1719263"/>
          <a:ext cx="8229600" cy="4411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944688" y="228600"/>
            <a:ext cx="6589712" cy="1676400"/>
          </a:xfrm>
        </p:spPr>
        <p:txBody>
          <a:bodyPr/>
          <a:lstStyle/>
          <a:p>
            <a:pPr eaLnBrk="1" hangingPunct="1"/>
            <a:r>
              <a:rPr lang="en-US" altLang="en-US" sz="4000" smtClean="0"/>
              <a:t>Comprehensive geriatric assessment:  goals</a:t>
            </a:r>
            <a:r>
              <a:rPr lang="en-US" altLang="en-US" sz="3500" smtClean="0"/>
              <a:t> </a:t>
            </a:r>
          </a:p>
        </p:txBody>
      </p:sp>
      <p:graphicFrame>
        <p:nvGraphicFramePr>
          <p:cNvPr id="3" name="Content Placeholder 2"/>
          <p:cNvGraphicFramePr>
            <a:graphicFrameLocks noGrp="1"/>
          </p:cNvGraphicFramePr>
          <p:nvPr>
            <p:ph idx="1"/>
          </p:nvPr>
        </p:nvGraphicFramePr>
        <p:xfrm>
          <a:off x="9144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pPr>
              <a:defRPr/>
            </a:pPr>
            <a:r>
              <a:rPr lang="en-US" altLang="en-US" sz="1200" b="1" smtClean="0"/>
              <a:t> </a:t>
            </a:r>
            <a:r>
              <a:rPr lang="en-US" altLang="en-US" sz="1200">
                <a:solidFill>
                  <a:schemeClr val="tx1"/>
                </a:solidFill>
              </a:rPr>
              <a:t>Gerontol Series Biological sci 2004; 59(5) 473-477</a:t>
            </a:r>
          </a:p>
          <a:p>
            <a:pPr>
              <a:defRPr/>
            </a:pPr>
            <a:r>
              <a:rPr lang="en-US" altLang="en-US" sz="1200" smtClean="0">
                <a:solidFill>
                  <a:schemeClr val="tx1"/>
                </a:solidFill>
              </a:rPr>
              <a:t>Cancer </a:t>
            </a:r>
            <a:r>
              <a:rPr lang="en-US" altLang="en-US" sz="1200">
                <a:solidFill>
                  <a:schemeClr val="tx1"/>
                </a:solidFill>
              </a:rPr>
              <a:t>Control 10(6):454-462, 2003</a:t>
            </a:r>
          </a:p>
        </p:txBody>
      </p:sp>
      <p:sp>
        <p:nvSpPr>
          <p:cNvPr id="21509" name="TextBox 3"/>
          <p:cNvSpPr txBox="1">
            <a:spLocks noChangeArrowheads="1"/>
          </p:cNvSpPr>
          <p:nvPr/>
        </p:nvSpPr>
        <p:spPr bwMode="auto">
          <a:xfrm>
            <a:off x="1371600" y="2813050"/>
            <a:ext cx="962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800"/>
              <a:t>CGA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52400"/>
            <a:ext cx="7543800" cy="1295400"/>
          </a:xfrm>
        </p:spPr>
        <p:txBody>
          <a:bodyPr/>
          <a:lstStyle/>
          <a:p>
            <a:pPr eaLnBrk="1" hangingPunct="1"/>
            <a:r>
              <a:rPr lang="en-US" altLang="en-US" sz="2800" smtClean="0"/>
              <a:t>	Comprehensive geriatric assessment for 	older adults admitted to hospital 	(Review) 1</a:t>
            </a:r>
            <a:r>
              <a:rPr lang="en-US" altLang="en-US" sz="2400" smtClean="0"/>
              <a:t/>
            </a:r>
            <a:br>
              <a:rPr lang="en-US" altLang="en-US" sz="2400" smtClean="0"/>
            </a:br>
            <a:r>
              <a:rPr lang="en-US" altLang="en-US" sz="2400" smtClean="0"/>
              <a:t>	</a:t>
            </a:r>
            <a:r>
              <a:rPr lang="en-US" altLang="en-US" sz="1800" smtClean="0"/>
              <a:t>Copyright © 2011 The Cochrane Collaboration</a:t>
            </a:r>
          </a:p>
        </p:txBody>
      </p:sp>
      <p:sp>
        <p:nvSpPr>
          <p:cNvPr id="25603" name="Rectangle 3"/>
          <p:cNvSpPr>
            <a:spLocks noGrp="1" noChangeArrowheads="1"/>
          </p:cNvSpPr>
          <p:nvPr>
            <p:ph idx="1"/>
          </p:nvPr>
        </p:nvSpPr>
        <p:spPr>
          <a:xfrm>
            <a:off x="685800" y="1524000"/>
            <a:ext cx="8382000" cy="4452938"/>
          </a:xfrm>
        </p:spPr>
        <p:txBody>
          <a:bodyPr rtlCol="0">
            <a:normAutofit/>
          </a:bodyPr>
          <a:lstStyle/>
          <a:p>
            <a:pPr eaLnBrk="1" fontAlgn="auto" hangingPunct="1">
              <a:lnSpc>
                <a:spcPct val="80000"/>
              </a:lnSpc>
              <a:spcAft>
                <a:spcPts val="0"/>
              </a:spcAft>
              <a:buFont typeface="Wingdings" panose="05000000000000000000" pitchFamily="2" charset="2"/>
              <a:buNone/>
              <a:defRPr/>
            </a:pPr>
            <a:r>
              <a:rPr lang="en-US" altLang="en-US" sz="1900" b="1" dirty="0" smtClean="0">
                <a:solidFill>
                  <a:schemeClr val="tx1">
                    <a:lumMod val="75000"/>
                    <a:lumOff val="25000"/>
                  </a:schemeClr>
                </a:solidFill>
              </a:rPr>
              <a:t>Authors’ conclusions</a:t>
            </a:r>
          </a:p>
          <a:p>
            <a:pPr eaLnBrk="1" fontAlgn="auto" hangingPunct="1">
              <a:lnSpc>
                <a:spcPct val="80000"/>
              </a:lnSpc>
              <a:spcAft>
                <a:spcPts val="0"/>
              </a:spcAft>
              <a:buFont typeface="Wingdings 3" charset="2"/>
              <a:buChar char=""/>
              <a:defRPr/>
            </a:pPr>
            <a:r>
              <a:rPr lang="en-US" altLang="en-US" sz="1900" dirty="0" smtClean="0">
                <a:solidFill>
                  <a:schemeClr val="tx1">
                    <a:lumMod val="75000"/>
                    <a:lumOff val="25000"/>
                  </a:schemeClr>
                </a:solidFill>
              </a:rPr>
              <a:t>Comprehensive geriatric assessment increases a patient’s likelihood of being alive and in their own home at up to 12 months</a:t>
            </a:r>
          </a:p>
          <a:p>
            <a:pPr eaLnBrk="1" fontAlgn="auto" hangingPunct="1">
              <a:lnSpc>
                <a:spcPct val="80000"/>
              </a:lnSpc>
              <a:spcAft>
                <a:spcPts val="0"/>
              </a:spcAft>
              <a:buFont typeface="Wingdings" panose="05000000000000000000" pitchFamily="2" charset="2"/>
              <a:buNone/>
              <a:defRPr/>
            </a:pPr>
            <a:r>
              <a:rPr lang="en-US" altLang="en-US" sz="1900" b="1" dirty="0" smtClean="0">
                <a:solidFill>
                  <a:schemeClr val="tx1">
                    <a:lumMod val="75000"/>
                    <a:lumOff val="25000"/>
                  </a:schemeClr>
                </a:solidFill>
              </a:rPr>
              <a:t>Plain language summary-comprehensive geriatric assessment for older adults admitted to hospital</a:t>
            </a:r>
          </a:p>
          <a:p>
            <a:pPr eaLnBrk="1" fontAlgn="auto" hangingPunct="1">
              <a:lnSpc>
                <a:spcPct val="80000"/>
              </a:lnSpc>
              <a:spcAft>
                <a:spcPts val="0"/>
              </a:spcAft>
              <a:buFont typeface="Wingdings 3" charset="2"/>
              <a:buChar char=""/>
              <a:defRPr/>
            </a:pPr>
            <a:r>
              <a:rPr lang="en-US" altLang="en-US" sz="1900" dirty="0" smtClean="0">
                <a:solidFill>
                  <a:schemeClr val="tx1">
                    <a:lumMod val="75000"/>
                    <a:lumOff val="25000"/>
                  </a:schemeClr>
                </a:solidFill>
              </a:rPr>
              <a:t>This review investigates whether specialist, organized and coordinated geriatric care  CGA is </a:t>
            </a:r>
            <a:r>
              <a:rPr lang="en-US" altLang="en-US" sz="1900" b="1" dirty="0" smtClean="0">
                <a:solidFill>
                  <a:schemeClr val="tx1">
                    <a:lumMod val="75000"/>
                    <a:lumOff val="25000"/>
                  </a:schemeClr>
                </a:solidFill>
              </a:rPr>
              <a:t>better </a:t>
            </a:r>
            <a:r>
              <a:rPr lang="en-US" altLang="en-US" sz="1900" dirty="0" smtClean="0">
                <a:solidFill>
                  <a:schemeClr val="tx1">
                    <a:lumMod val="75000"/>
                    <a:lumOff val="25000"/>
                  </a:schemeClr>
                </a:solidFill>
              </a:rPr>
              <a:t>for patient outcomes than conventional care in a hospital setting</a:t>
            </a:r>
          </a:p>
          <a:p>
            <a:pPr eaLnBrk="1" fontAlgn="auto" hangingPunct="1">
              <a:lnSpc>
                <a:spcPct val="80000"/>
              </a:lnSpc>
              <a:spcAft>
                <a:spcPts val="0"/>
              </a:spcAft>
              <a:buFont typeface="Wingdings 3" charset="2"/>
              <a:buChar char=""/>
              <a:defRPr/>
            </a:pPr>
            <a:r>
              <a:rPr lang="en-US" altLang="en-US" sz="1900" dirty="0" smtClean="0">
                <a:solidFill>
                  <a:schemeClr val="tx1">
                    <a:lumMod val="75000"/>
                    <a:lumOff val="25000"/>
                  </a:schemeClr>
                </a:solidFill>
              </a:rPr>
              <a:t>There is a clear and significant Improvement in the chances of a patient being alive and in their own home at up to a year after an emergency hospital admission if  they receive coordinated specialist services</a:t>
            </a:r>
          </a:p>
          <a:p>
            <a:pPr eaLnBrk="1" fontAlgn="auto" hangingPunct="1">
              <a:lnSpc>
                <a:spcPct val="80000"/>
              </a:lnSpc>
              <a:spcAft>
                <a:spcPts val="0"/>
              </a:spcAft>
              <a:buFont typeface="Wingdings 3" charset="2"/>
              <a:buChar char=""/>
              <a:defRPr/>
            </a:pPr>
            <a:r>
              <a:rPr lang="en-US" altLang="en-US" sz="1900" dirty="0" smtClean="0">
                <a:solidFill>
                  <a:schemeClr val="tx1">
                    <a:lumMod val="75000"/>
                    <a:lumOff val="25000"/>
                  </a:schemeClr>
                </a:solidFill>
              </a:rPr>
              <a:t>This effect is consistently seen from trials of geriatric wards where patients are admitted to a dedicated ward area and </a:t>
            </a:r>
            <a:r>
              <a:rPr lang="en-US" altLang="en-US" sz="1900" b="1" dirty="0" smtClean="0">
                <a:solidFill>
                  <a:schemeClr val="tx1">
                    <a:lumMod val="75000"/>
                    <a:lumOff val="25000"/>
                  </a:schemeClr>
                </a:solidFill>
              </a:rPr>
              <a:t>receive care </a:t>
            </a:r>
            <a:r>
              <a:rPr lang="en-US" altLang="en-US" sz="1900" dirty="0" smtClean="0">
                <a:solidFill>
                  <a:schemeClr val="tx1">
                    <a:lumMod val="75000"/>
                    <a:lumOff val="25000"/>
                  </a:schemeClr>
                </a:solidFill>
              </a:rPr>
              <a:t>from a specialist multidisciplinary team</a:t>
            </a:r>
          </a:p>
          <a:p>
            <a:pPr eaLnBrk="1" fontAlgn="auto" hangingPunct="1">
              <a:lnSpc>
                <a:spcPct val="80000"/>
              </a:lnSpc>
              <a:spcAft>
                <a:spcPts val="0"/>
              </a:spcAft>
              <a:buFont typeface="Wingdings 3" charset="2"/>
              <a:buChar char=""/>
              <a:defRPr/>
            </a:pPr>
            <a:r>
              <a:rPr lang="en-US" altLang="en-US" sz="1900" dirty="0" smtClean="0">
                <a:solidFill>
                  <a:schemeClr val="tx1">
                    <a:lumMod val="75000"/>
                    <a:lumOff val="25000"/>
                  </a:schemeClr>
                </a:solidFill>
              </a:rPr>
              <a:t>This effect was not clearly seen where patients remained In a general ward and received assessment from a visiting specialist multi-disciplinary team</a:t>
            </a:r>
          </a:p>
          <a:p>
            <a:pPr eaLnBrk="1" fontAlgn="auto" hangingPunct="1">
              <a:lnSpc>
                <a:spcPct val="80000"/>
              </a:lnSpc>
              <a:spcAft>
                <a:spcPts val="0"/>
              </a:spcAft>
              <a:buFont typeface="Wingdings 3" charset="2"/>
              <a:buChar char=""/>
              <a:defRPr/>
            </a:pPr>
            <a:endParaRPr lang="en-US" altLang="en-US" sz="1900" dirty="0" smtClean="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References </a:t>
            </a:r>
          </a:p>
        </p:txBody>
      </p:sp>
      <p:sp>
        <p:nvSpPr>
          <p:cNvPr id="23555" name="Rectangle 3"/>
          <p:cNvSpPr>
            <a:spLocks noGrp="1" noChangeArrowheads="1"/>
          </p:cNvSpPr>
          <p:nvPr>
            <p:ph idx="1"/>
          </p:nvPr>
        </p:nvSpPr>
        <p:spPr/>
        <p:txBody>
          <a:bodyPr/>
          <a:lstStyle/>
          <a:p>
            <a:pPr marL="0" indent="0" eaLnBrk="1" hangingPunct="1">
              <a:buFont typeface="Arial" panose="020B0604020202020204" pitchFamily="34" charset="0"/>
              <a:buNone/>
            </a:pPr>
            <a:r>
              <a:rPr lang="en-US" altLang="en-US" sz="1400" smtClean="0"/>
              <a:t>Stuck AE, Siu AL, Wieland GD, Adams J, Rubenstein LZ. Comprehensive geriatric assessment: a meta-analysis of controlled trials. Lancet 1993; 342: 1032–6.</a:t>
            </a:r>
          </a:p>
          <a:p>
            <a:pPr marL="0" indent="0" eaLnBrk="1" hangingPunct="1">
              <a:buFont typeface="Arial" panose="020B0604020202020204" pitchFamily="34" charset="0"/>
              <a:buNone/>
            </a:pPr>
            <a:r>
              <a:rPr lang="en-US" altLang="en-US" sz="1400" smtClean="0"/>
              <a:t>Conroy SP, Stevens T, Parker SG, Gladman JR. A systematic review of comprehensive geriatric assessment to improve outcomes for frail older people being rapidly discharged from acute hospital: ‘interface geriatrics’. Age Ageing 2011; 40: 436– 43.</a:t>
            </a:r>
          </a:p>
          <a:p>
            <a:pPr marL="0" indent="0" eaLnBrk="1" hangingPunct="1">
              <a:buFont typeface="Arial" panose="020B0604020202020204" pitchFamily="34" charset="0"/>
              <a:buNone/>
            </a:pPr>
            <a:r>
              <a:rPr lang="en-US" altLang="en-US" sz="1400" smtClean="0"/>
              <a:t> Tinetti ME, Fried T. The end of the disease era. Am J Med 2004; 116: 179–85.</a:t>
            </a:r>
          </a:p>
          <a:p>
            <a:pPr marL="0" indent="0" eaLnBrk="1" hangingPunct="1">
              <a:buFont typeface="Arial" panose="020B0604020202020204" pitchFamily="34" charset="0"/>
              <a:buNone/>
            </a:pPr>
            <a:r>
              <a:rPr lang="en-US" altLang="en-US" sz="1400" smtClean="0"/>
              <a:t>Welsh, T. J., Gordon, A. L., &amp; Gladman, J. R. (2014). Comprehensive geriatric assessment - a guide for the non-specialist. International Journal of Clinical Practice (Esher), 68(3), 290–293. </a:t>
            </a:r>
            <a:r>
              <a:rPr lang="en-US" altLang="en-US" sz="1400" smtClean="0">
                <a:hlinkClick r:id="rId2"/>
              </a:rPr>
              <a:t>https://doi.org/10.1111/ijcp.12313</a:t>
            </a:r>
            <a:endParaRPr lang="en-US" altLang="en-US" sz="1400" smtClean="0"/>
          </a:p>
          <a:p>
            <a:pPr marL="0" indent="0" eaLnBrk="1" hangingPunct="1">
              <a:buFont typeface="Arial" panose="020B0604020202020204" pitchFamily="34" charset="0"/>
              <a:buNone/>
            </a:pPr>
            <a:r>
              <a:rPr lang="en-US" altLang="en-US" sz="1400" smtClean="0"/>
              <a:t>Parker SG, McLeod A, McCue P et al. New horizons in comprehensive geriatric assessment. Age Ageing 2017. https://</a:t>
            </a:r>
          </a:p>
          <a:p>
            <a:pPr marL="0" indent="0" eaLnBrk="1" hangingPunct="1">
              <a:buFont typeface="Arial" panose="020B0604020202020204" pitchFamily="34" charset="0"/>
              <a:buNone/>
            </a:pPr>
            <a:r>
              <a:rPr lang="en-US" altLang="en-US" sz="1400" smtClean="0"/>
              <a:t>doi.org/10.1093/ageing/afx104.</a:t>
            </a:r>
          </a:p>
          <a:p>
            <a:pPr marL="0" indent="0" eaLnBrk="1" hangingPunct="1">
              <a:buFont typeface="Arial" panose="020B0604020202020204" pitchFamily="34" charset="0"/>
              <a:buNone/>
            </a:pPr>
            <a:r>
              <a:rPr lang="en-US" altLang="en-US" sz="1400" smtClean="0"/>
              <a:t>Ellis G, Whitehead M, O’Neill D, Langhorne P, Robinson D. Comprehensive geriatric assessment for older adults admitted</a:t>
            </a:r>
          </a:p>
          <a:p>
            <a:pPr marL="0" indent="0" eaLnBrk="1" hangingPunct="1">
              <a:buFont typeface="Arial" panose="020B0604020202020204" pitchFamily="34" charset="0"/>
              <a:buNone/>
            </a:pPr>
            <a:r>
              <a:rPr lang="en-US" altLang="en-US" sz="1400" smtClean="0"/>
              <a:t>to hospital. Cochrane Database Syst Rev 2011a. doi:10.1002/ 14651858.CD006211.pub2.</a:t>
            </a:r>
          </a:p>
          <a:p>
            <a:pPr marL="0" indent="0" eaLnBrk="1" hangingPunct="1">
              <a:buFont typeface="Arial" panose="020B0604020202020204" pitchFamily="34" charset="0"/>
              <a:buNone/>
            </a:pPr>
            <a:r>
              <a:rPr lang="en-US" altLang="en-US" sz="1400" smtClean="0"/>
              <a:t> Warren MW. Care of the chronic sick. Lancet 1946; 1: 841–3.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Goals  And Objectives</a:t>
            </a:r>
          </a:p>
        </p:txBody>
      </p:sp>
      <p:sp>
        <p:nvSpPr>
          <p:cNvPr id="7171" name="Rectangle 3"/>
          <p:cNvSpPr>
            <a:spLocks noGrp="1" noChangeArrowheads="1"/>
          </p:cNvSpPr>
          <p:nvPr>
            <p:ph idx="1"/>
          </p:nvPr>
        </p:nvSpPr>
        <p:spPr/>
        <p:txBody>
          <a:bodyPr rtlCol="0">
            <a:normAutofit/>
          </a:bodyPr>
          <a:lstStyle/>
          <a:p>
            <a:pPr eaLnBrk="1" fontAlgn="auto" hangingPunct="1">
              <a:spcAft>
                <a:spcPts val="0"/>
              </a:spcAft>
              <a:buFont typeface="Wingdings" panose="05000000000000000000" pitchFamily="2" charset="2"/>
              <a:buNone/>
              <a:defRPr/>
            </a:pPr>
            <a:r>
              <a:rPr lang="en-US" altLang="en-US" sz="2800" dirty="0" smtClean="0">
                <a:solidFill>
                  <a:schemeClr val="tx1">
                    <a:lumMod val="65000"/>
                    <a:lumOff val="35000"/>
                  </a:schemeClr>
                </a:solidFill>
              </a:rPr>
              <a:t>At the end of the session you will be  able to </a:t>
            </a:r>
          </a:p>
          <a:p>
            <a:pPr eaLnBrk="1" fontAlgn="auto" hangingPunct="1">
              <a:spcAft>
                <a:spcPts val="0"/>
              </a:spcAft>
              <a:buFont typeface="Wingdings" panose="05000000000000000000" pitchFamily="2" charset="2"/>
              <a:buNone/>
              <a:defRPr/>
            </a:pPr>
            <a:r>
              <a:rPr lang="en-US" altLang="en-US" sz="2800" dirty="0" smtClean="0">
                <a:solidFill>
                  <a:schemeClr val="tx1">
                    <a:lumMod val="65000"/>
                    <a:lumOff val="35000"/>
                  </a:schemeClr>
                </a:solidFill>
              </a:rPr>
              <a:t> </a:t>
            </a:r>
          </a:p>
          <a:p>
            <a:pPr eaLnBrk="1" fontAlgn="auto" hangingPunct="1">
              <a:spcAft>
                <a:spcPts val="0"/>
              </a:spcAft>
              <a:buFont typeface="Wingdings 3" charset="2"/>
              <a:buChar char=""/>
              <a:defRPr/>
            </a:pPr>
            <a:r>
              <a:rPr lang="en-US" altLang="en-US" sz="2800" dirty="0" smtClean="0">
                <a:solidFill>
                  <a:schemeClr val="tx1">
                    <a:lumMod val="65000"/>
                    <a:lumOff val="35000"/>
                  </a:schemeClr>
                </a:solidFill>
              </a:rPr>
              <a:t>Describe : definition ,purpose, components and benefits of CGA</a:t>
            </a:r>
          </a:p>
          <a:p>
            <a:pPr eaLnBrk="1" fontAlgn="auto" hangingPunct="1">
              <a:spcAft>
                <a:spcPts val="0"/>
              </a:spcAft>
              <a:buFont typeface="Wingdings 3" charset="2"/>
              <a:buChar char=""/>
              <a:defRPr/>
            </a:pPr>
            <a:r>
              <a:rPr lang="en-US" altLang="en-US" sz="2800" dirty="0" smtClean="0">
                <a:solidFill>
                  <a:schemeClr val="tx1">
                    <a:lumMod val="65000"/>
                    <a:lumOff val="35000"/>
                  </a:schemeClr>
                </a:solidFill>
              </a:rPr>
              <a:t>Identify patients who would benefit from a CGA</a:t>
            </a:r>
          </a:p>
          <a:p>
            <a:pPr marL="0" indent="0" eaLnBrk="1" fontAlgn="auto" hangingPunct="1">
              <a:spcAft>
                <a:spcPts val="0"/>
              </a:spcAft>
              <a:buFont typeface="Arial" panose="020B0604020202020204" pitchFamily="34" charset="0"/>
              <a:buNone/>
              <a:defRPr/>
            </a:pPr>
            <a:endParaRPr lang="en-US" altLang="en-US" sz="2800" dirty="0" smtClean="0">
              <a:solidFill>
                <a:schemeClr val="tx1">
                  <a:lumMod val="65000"/>
                  <a:lumOff val="35000"/>
                </a:schemeClr>
              </a:solidFill>
            </a:endParaRPr>
          </a:p>
          <a:p>
            <a:pPr eaLnBrk="1" fontAlgn="auto" hangingPunct="1">
              <a:spcAft>
                <a:spcPts val="0"/>
              </a:spcAft>
              <a:buFont typeface="Wingdings 3" charset="2"/>
              <a:buChar char=""/>
              <a:defRPr/>
            </a:pPr>
            <a:endParaRPr lang="en-US" altLang="en-US" sz="2800" dirty="0" smtClean="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What is a CGA?</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889733831"/>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17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400" smtClean="0"/>
              <a:t>JAGS 1988; 36 (4) 343-347).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a:xfrm>
            <a:off x="623888" y="1709738"/>
            <a:ext cx="7886700" cy="2852737"/>
          </a:xfrm>
          <a:solidFill>
            <a:schemeClr val="accent1"/>
          </a:solidFill>
        </p:spPr>
        <p:txBody>
          <a:bodyPr/>
          <a:lstStyle/>
          <a:p>
            <a:pPr eaLnBrk="1" hangingPunct="1"/>
            <a:r>
              <a:rPr lang="en-US" altLang="en-US" smtClean="0"/>
              <a:t>History of CGA </a:t>
            </a:r>
            <a:endParaRPr lang="en-CA" altLang="en-US" smtClean="0"/>
          </a:p>
        </p:txBody>
      </p:sp>
      <p:sp>
        <p:nvSpPr>
          <p:cNvPr id="5" name="Text Placeholder 4"/>
          <p:cNvSpPr>
            <a:spLocks noGrp="1"/>
          </p:cNvSpPr>
          <p:nvPr>
            <p:ph type="body" idx="1"/>
          </p:nvPr>
        </p:nvSpPr>
        <p:spPr>
          <a:xfrm>
            <a:off x="623888" y="4589463"/>
            <a:ext cx="7886700" cy="1500187"/>
          </a:xfrm>
        </p:spPr>
        <p:txBody>
          <a:bodyPr rtlCol="0">
            <a:normAutofit/>
          </a:bodyPr>
          <a:lstStyle/>
          <a:p>
            <a:pPr eaLnBrk="1" fontAlgn="auto" hangingPunct="1">
              <a:spcAft>
                <a:spcPts val="0"/>
              </a:spcAft>
              <a:defRPr/>
            </a:pPr>
            <a:endParaRPr lang="en-CA"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p:cNvSpPr>
            <a:spLocks noGrp="1"/>
          </p:cNvSpPr>
          <p:nvPr>
            <p:ph type="title"/>
          </p:nvPr>
        </p:nvSpPr>
        <p:spPr>
          <a:xfrm>
            <a:off x="630238" y="457200"/>
            <a:ext cx="2949575" cy="685800"/>
          </a:xfrm>
        </p:spPr>
        <p:txBody>
          <a:bodyPr/>
          <a:lstStyle/>
          <a:p>
            <a:pPr eaLnBrk="1" hangingPunct="1"/>
            <a:r>
              <a:rPr lang="en-US" altLang="en-US" sz="2800" b="1" smtClean="0"/>
              <a:t>Dr. Marjory Warren</a:t>
            </a:r>
          </a:p>
        </p:txBody>
      </p:sp>
      <p:graphicFrame>
        <p:nvGraphicFramePr>
          <p:cNvPr id="9" name="Content Placeholder 8"/>
          <p:cNvGraphicFramePr>
            <a:graphicFrameLocks noGrp="1"/>
          </p:cNvGraphicFramePr>
          <p:nvPr>
            <p:ph idx="1"/>
          </p:nvPr>
        </p:nvGraphicFramePr>
        <p:xfrm>
          <a:off x="3887391" y="152400"/>
          <a:ext cx="4629150" cy="57086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4" name="Text Placeholder 6"/>
          <p:cNvSpPr>
            <a:spLocks noGrp="1"/>
          </p:cNvSpPr>
          <p:nvPr>
            <p:ph type="body" sz="half" idx="2"/>
          </p:nvPr>
        </p:nvSpPr>
        <p:spPr>
          <a:xfrm>
            <a:off x="630238" y="2057400"/>
            <a:ext cx="2949575" cy="3811588"/>
          </a:xfrm>
        </p:spPr>
        <p:txBody>
          <a:bodyPr/>
          <a:lstStyle/>
          <a:p>
            <a:pPr eaLnBrk="1" hangingPunct="1"/>
            <a:endParaRPr lang="en-US" altLang="en-US" smtClean="0"/>
          </a:p>
        </p:txBody>
      </p:sp>
      <p:sp>
        <p:nvSpPr>
          <p:cNvPr id="11" name="Footer Placeholder 10"/>
          <p:cNvSpPr>
            <a:spLocks noGrp="1"/>
          </p:cNvSpPr>
          <p:nvPr>
            <p:ph type="ftr" sz="quarter" idx="11"/>
          </p:nvPr>
        </p:nvSpPr>
        <p:spPr/>
        <p:txBody>
          <a:bodyPr/>
          <a:lstStyle/>
          <a:p>
            <a:pPr>
              <a:defRPr/>
            </a:pPr>
            <a:r>
              <a:rPr lang="en-US" smtClean="0"/>
              <a:t>Journal of the Hong Kong Geriatrics Society • Vol. 10 No.2 July 2000</a:t>
            </a:r>
            <a:endParaRPr lang="en-US"/>
          </a:p>
        </p:txBody>
      </p:sp>
      <p:pic>
        <p:nvPicPr>
          <p:cNvPr id="10246" name="Picture 7" descr="Dr"/>
          <p:cNvPicPr>
            <a:picLocks noGrp="1" noChangeAspect="1" noChangeArrowheads="1"/>
          </p:cNvPicPr>
          <p:nvPr>
            <p:ph sz="half" idx="4294967295"/>
          </p:nvPr>
        </p:nvPicPr>
        <p:blipFill>
          <a:blip r:embed="rId8">
            <a:extLst>
              <a:ext uri="{28A0092B-C50C-407E-A947-70E740481C1C}">
                <a14:useLocalDpi xmlns:a14="http://schemas.microsoft.com/office/drawing/2010/main" val="0"/>
              </a:ext>
            </a:extLst>
          </a:blip>
          <a:srcRect/>
          <a:stretch>
            <a:fillRect/>
          </a:stretch>
        </p:blipFill>
        <p:spPr>
          <a:xfrm>
            <a:off x="0" y="1371600"/>
            <a:ext cx="3336925" cy="4716463"/>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7" name="TextBox 11"/>
          <p:cNvSpPr txBox="1">
            <a:spLocks noChangeArrowheads="1"/>
          </p:cNvSpPr>
          <p:nvPr/>
        </p:nvSpPr>
        <p:spPr bwMode="auto">
          <a:xfrm>
            <a:off x="657225" y="6191250"/>
            <a:ext cx="24669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The mother of modern</a:t>
            </a:r>
          </a:p>
          <a:p>
            <a:r>
              <a:rPr lang="en-US" altLang="en-US"/>
              <a:t>Geriatric Medicine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04800"/>
            <a:ext cx="6400800" cy="609600"/>
          </a:xfrm>
        </p:spPr>
        <p:txBody>
          <a:bodyPr/>
          <a:lstStyle/>
          <a:p>
            <a:pPr eaLnBrk="1" hangingPunct="1"/>
            <a:r>
              <a:rPr lang="en-US" altLang="en-US" smtClean="0"/>
              <a:t>	History: Works of Dr. Warren</a:t>
            </a:r>
            <a:r>
              <a:rPr lang="en-US" altLang="en-US" sz="3500" smtClean="0"/>
              <a:t> </a:t>
            </a:r>
          </a:p>
        </p:txBody>
      </p:sp>
      <p:graphicFrame>
        <p:nvGraphicFramePr>
          <p:cNvPr id="2" name="Content Placeholder 1"/>
          <p:cNvGraphicFramePr>
            <a:graphicFrameLocks noGrp="1"/>
          </p:cNvGraphicFramePr>
          <p:nvPr>
            <p:ph idx="1"/>
          </p:nvPr>
        </p:nvGraphicFramePr>
        <p:xfrm>
          <a:off x="914400" y="762000"/>
          <a:ext cx="82296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292"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1400" smtClean="0"/>
              <a:t>Br Med J 1943;2:822-5.</a:t>
            </a:r>
          </a:p>
          <a:p>
            <a:r>
              <a:rPr lang="en-US" altLang="en-US" sz="1400" smtClean="0"/>
              <a:t> Lancet. 1946; i:841-843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Why  CGA ?</a:t>
            </a:r>
          </a:p>
        </p:txBody>
      </p:sp>
      <p:graphicFrame>
        <p:nvGraphicFramePr>
          <p:cNvPr id="2" name="Content Placeholder 1"/>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316" name="TextBox 2"/>
          <p:cNvSpPr txBox="1">
            <a:spLocks noChangeArrowheads="1"/>
          </p:cNvSpPr>
          <p:nvPr/>
        </p:nvSpPr>
        <p:spPr bwMode="auto">
          <a:xfrm>
            <a:off x="1981200" y="6324600"/>
            <a:ext cx="563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t>A cookie cutter approach will fail to serve the seniors </a:t>
            </a:r>
            <a:endParaRPr lang="en-CA"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046" name="Rectangle 28"/>
          <p:cNvSpPr>
            <a:spLocks noGrp="1" noChangeArrowheads="1"/>
          </p:cNvSpPr>
          <p:nvPr>
            <p:ph type="title"/>
          </p:nvPr>
        </p:nvSpPr>
        <p:spPr/>
        <p:txBody>
          <a:bodyPr/>
          <a:lstStyle/>
          <a:p>
            <a:pPr eaLnBrk="1" hangingPunct="1"/>
            <a:r>
              <a:rPr lang="en-CA" altLang="en-US" sz="4400" smtClean="0"/>
              <a:t>	4 Dimensions of CGA</a:t>
            </a:r>
            <a:r>
              <a:rPr lang="en-CA" altLang="en-US" smtClean="0"/>
              <a:t> </a:t>
            </a:r>
            <a:endParaRPr lang="en-US" altLang="en-US" smtClean="0"/>
          </a:p>
        </p:txBody>
      </p:sp>
      <p:grpSp>
        <p:nvGrpSpPr>
          <p:cNvPr id="2" name="SmartArt Placeholder 7197"/>
          <p:cNvGrpSpPr>
            <a:grpSpLocks/>
          </p:cNvGrpSpPr>
          <p:nvPr/>
        </p:nvGrpSpPr>
        <p:grpSpPr bwMode="auto">
          <a:xfrm>
            <a:off x="328613" y="1501775"/>
            <a:ext cx="8839200" cy="5662613"/>
            <a:chOff x="192" y="946"/>
            <a:chExt cx="5568" cy="3567"/>
          </a:xfrm>
        </p:grpSpPr>
        <p:graphicFrame>
          <p:nvGraphicFramePr>
            <p:cNvPr id="4" name="Diagram 3"/>
            <p:cNvGraphicFramePr/>
            <p:nvPr/>
          </p:nvGraphicFramePr>
          <p:xfrm>
            <a:off x="192" y="946"/>
            <a:ext cx="5568" cy="35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utoShape 60"/>
            <p:cNvSpPr>
              <a:spLocks noChangeArrowheads="1"/>
            </p:cNvSpPr>
            <p:nvPr/>
          </p:nvSpPr>
          <p:spPr bwMode="auto">
            <a:xfrm>
              <a:off x="1536" y="2784"/>
              <a:ext cx="1289" cy="1173"/>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Basic activities of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daily living</a:t>
              </a:r>
              <a:b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b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Instrumental activities of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daily living</a:t>
              </a:r>
              <a:b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b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Activity/exercise status</a:t>
              </a:r>
              <a:b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br>
              <a:r>
                <a:rPr kumimoji="0" lang="en-US" altLang="en-US" sz="1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Gait and balance</a:t>
              </a:r>
            </a:p>
          </p:txBody>
        </p:sp>
        <p:cxnSp>
          <p:nvCxnSpPr>
            <p:cNvPr id="1044" name="AutoShape 20"/>
            <p:cNvCxnSpPr>
              <a:cxnSpLocks noChangeShapeType="1"/>
            </p:cNvCxnSpPr>
            <p:nvPr/>
          </p:nvCxnSpPr>
          <p:spPr bwMode="auto">
            <a:xfrm rot="16200000">
              <a:off x="2146" y="2721"/>
              <a:ext cx="125"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grpSp>
      <p:pic>
        <p:nvPicPr>
          <p:cNvPr id="1047" name="Picture 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81063" y="2466975"/>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8" name="Picture 2"/>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927350" y="24193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9" name="Picture 3"/>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5029200" y="2416175"/>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0" name="Picture 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7118350" y="2416175"/>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762000"/>
            <a:ext cx="7696200" cy="1858963"/>
          </a:xfrm>
        </p:spPr>
        <p:txBody>
          <a:bodyPr/>
          <a:lstStyle/>
          <a:p>
            <a:pPr eaLnBrk="1" hangingPunct="1"/>
            <a:r>
              <a:rPr lang="en-US" altLang="en-US" sz="3500" smtClean="0"/>
              <a:t>World 	Health Organization(WHO): Domains - Assessment of Older Patients</a:t>
            </a:r>
          </a:p>
        </p:txBody>
      </p:sp>
      <p:graphicFrame>
        <p:nvGraphicFramePr>
          <p:cNvPr id="6" name="Content Placeholder 5"/>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1134</TotalTime>
  <Words>1199</Words>
  <Application>Microsoft Office PowerPoint</Application>
  <PresentationFormat>On-screen Show (4:3)</PresentationFormat>
  <Paragraphs>133</Paragraphs>
  <Slides>16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 Light</vt:lpstr>
      <vt:lpstr>Calibri</vt:lpstr>
      <vt:lpstr>Wingdings 3</vt:lpstr>
      <vt:lpstr>Wingdings</vt:lpstr>
      <vt:lpstr>Times New Roman</vt:lpstr>
      <vt:lpstr>Office Theme</vt:lpstr>
      <vt:lpstr>                            Comprehensive Geriatric Assessment (CGA) Geriatrics Hub </vt:lpstr>
      <vt:lpstr>Goals  And Objectives</vt:lpstr>
      <vt:lpstr>What is a CGA?</vt:lpstr>
      <vt:lpstr>History of CGA </vt:lpstr>
      <vt:lpstr>Dr. Marjory Warren</vt:lpstr>
      <vt:lpstr> History: Works of Dr. Warren </vt:lpstr>
      <vt:lpstr>Why  CGA ?</vt:lpstr>
      <vt:lpstr> 4 Dimensions of CGA </vt:lpstr>
      <vt:lpstr>World  Health Organization(WHO): Domains - Assessment of Older Patients</vt:lpstr>
      <vt:lpstr>   Sample CGA assessment form : FI- CGA</vt:lpstr>
      <vt:lpstr>CGA : Care settings and teams </vt:lpstr>
      <vt:lpstr> Who will benefit </vt:lpstr>
      <vt:lpstr>CGA: Process </vt:lpstr>
      <vt:lpstr>Comprehensive geriatric assessment:  goals </vt:lpstr>
      <vt:lpstr> Comprehensive geriatric assessment for  older adults admitted to hospital  (Review) 1  Copyright © 2011 The Cochrane Collaboration</vt:lpstr>
      <vt:lpstr>References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CGA Comprehensive Geriatric Assessment</dc:title>
  <dc:creator>thiru</dc:creator>
  <cp:lastModifiedBy>Microsoft account</cp:lastModifiedBy>
  <cp:revision>86</cp:revision>
  <dcterms:created xsi:type="dcterms:W3CDTF">2012-07-01T11:30:17Z</dcterms:created>
  <dcterms:modified xsi:type="dcterms:W3CDTF">2021-08-06T13:12:41Z</dcterms:modified>
</cp:coreProperties>
</file>