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85" r:id="rId2"/>
    <p:sldId id="286" r:id="rId3"/>
    <p:sldId id="287" r:id="rId4"/>
    <p:sldId id="288" r:id="rId5"/>
    <p:sldId id="306" r:id="rId6"/>
    <p:sldId id="432" r:id="rId7"/>
    <p:sldId id="433" r:id="rId8"/>
    <p:sldId id="434" r:id="rId9"/>
    <p:sldId id="302" r:id="rId10"/>
    <p:sldId id="353" r:id="rId11"/>
    <p:sldId id="435" r:id="rId12"/>
    <p:sldId id="437" r:id="rId13"/>
    <p:sldId id="439" r:id="rId14"/>
    <p:sldId id="441" r:id="rId15"/>
    <p:sldId id="452" r:id="rId16"/>
    <p:sldId id="289" r:id="rId17"/>
    <p:sldId id="453" r:id="rId18"/>
    <p:sldId id="356" r:id="rId19"/>
    <p:sldId id="451" r:id="rId20"/>
    <p:sldId id="351" r:id="rId21"/>
    <p:sldId id="352" r:id="rId22"/>
    <p:sldId id="443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307" r:id="rId31"/>
    <p:sldId id="364" r:id="rId32"/>
    <p:sldId id="365" r:id="rId33"/>
    <p:sldId id="308" r:id="rId34"/>
    <p:sldId id="454" r:id="rId35"/>
    <p:sldId id="415" r:id="rId36"/>
    <p:sldId id="366" r:id="rId37"/>
    <p:sldId id="276" r:id="rId38"/>
    <p:sldId id="310" r:id="rId39"/>
    <p:sldId id="298" r:id="rId40"/>
    <p:sldId id="394" r:id="rId41"/>
    <p:sldId id="316" r:id="rId42"/>
    <p:sldId id="455" r:id="rId43"/>
    <p:sldId id="375" r:id="rId44"/>
    <p:sldId id="376" r:id="rId45"/>
    <p:sldId id="380" r:id="rId46"/>
    <p:sldId id="381" r:id="rId47"/>
    <p:sldId id="428" r:id="rId48"/>
    <p:sldId id="430" r:id="rId49"/>
    <p:sldId id="417" r:id="rId50"/>
    <p:sldId id="346" r:id="rId51"/>
    <p:sldId id="456" r:id="rId52"/>
    <p:sldId id="457" r:id="rId53"/>
    <p:sldId id="458" r:id="rId54"/>
    <p:sldId id="342" r:id="rId55"/>
    <p:sldId id="341" r:id="rId56"/>
    <p:sldId id="344" r:id="rId57"/>
    <p:sldId id="413" r:id="rId58"/>
    <p:sldId id="459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CCFF"/>
    <a:srgbClr val="FF00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" autoAdjust="0"/>
    <p:restoredTop sz="85761" autoAdjust="0"/>
  </p:normalViewPr>
  <p:slideViewPr>
    <p:cSldViewPr snapToGrid="0">
      <p:cViewPr varScale="1">
        <p:scale>
          <a:sx n="113" d="100"/>
          <a:sy n="113" d="100"/>
        </p:scale>
        <p:origin x="1968" y="96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8D5882-3C38-4066-B174-FAB003496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953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3FE01508-4CE5-42EE-B740-ABAFBD77E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609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912F2A-5A16-400B-ACF9-87973BF7C0B1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134297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9194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2016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6669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68917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90244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8021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91949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31455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20166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193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C46974-596C-4143-8547-0277E56A54DE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28611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8A8B3-484C-4C47-B04C-EDD220B8A07F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291785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6CDF9B-EF38-4F92-8E87-DD8A03657235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3900" indent="-277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4425" indent="-222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0513" indent="-222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06600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38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10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82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354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EAC3D-9AC8-4898-A740-4377232F07CA}" type="slidenum">
              <a:rPr lang="en-US" altLang="en-US" sz="1300">
                <a:solidFill>
                  <a:srgbClr val="FFFF00"/>
                </a:solidFill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en-US" altLang="en-US" sz="1300">
              <a:solidFill>
                <a:srgbClr val="FFFF00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281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A76A02-0AEE-497F-BC18-33DDF8571807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3900" indent="-277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14425" indent="-222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60513" indent="-2222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06600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38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10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82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35400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4908B3-077C-49A8-AD61-C03F985CCD23}" type="slidenum">
              <a:rPr lang="en-US" altLang="en-US" sz="1300">
                <a:solidFill>
                  <a:srgbClr val="FFFF00"/>
                </a:solidFill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en-US" altLang="en-US" sz="1300">
              <a:solidFill>
                <a:srgbClr val="FFFF00"/>
              </a:solidFill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387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DA567D-D431-400C-9ABB-724FACEC6AB0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97749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5F84C5-A04A-49FA-ABC0-95FB51EEBF8A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8300" cy="3135313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84405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058BAC-4D13-4E82-81B7-D14D76FE44B2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871539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1BDCA5-B221-4D3B-A9B2-5DB105C6B24F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31599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DC5C10-3AFC-41DB-BE08-650A4DDAF0CF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570047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7013DB-850A-4DB4-842A-54D050EC0F35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510412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A085CC-EBB4-4C75-BF4B-C176DB769461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074846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077213-574A-4CDF-AC2C-717B51B86C84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0695705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F8B059-083C-4D69-A7B9-CD5459407862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3154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03EA36-B669-4EFD-8A81-20D580E5D62F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3573294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4685F6-7FA3-42F9-B2AB-E1CEF0C4DFDD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6863779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02A1DC-EE85-42BD-8E18-5F359A42D21B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608184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88C72-E7FD-4B61-8C7E-37240743DC04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12596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988C72-E7FD-4B61-8C7E-37240743DC04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61966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C77840-1768-4995-9D3B-68F26B020620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51933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01DC9-97FD-4C45-B914-5BD29FF8701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ＭＳ Ｐゴシック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ＭＳ Ｐゴシック" charset="-128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5732" y="8686387"/>
            <a:ext cx="2972268" cy="4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52" tIns="46876" rIns="93752" bIns="46876" anchor="b"/>
          <a:lstStyle/>
          <a:p>
            <a:pPr marL="0" marR="0" lvl="0" indent="0" algn="r" defTabSz="938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6E786-799E-481B-A150-3C336A95835C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pPr marL="0" marR="0" lvl="0" indent="0" algn="r" defTabSz="93821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686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6C1E35-973E-47BC-991A-8E4C19CCF42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ＭＳ Ｐゴシック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11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F28CFF-89AB-4D6E-8286-CB7A41B9BFF9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112153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FCE63B-B24B-42CC-8921-4868899588F9}" type="slidenum">
              <a:rPr lang="en-US" altLang="en-US" smtClean="0">
                <a:solidFill>
                  <a:srgbClr val="FFFF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FFFF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62032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66698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4906B-AC83-4B4A-8F41-F1CD4DB4C74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2950" cy="3414713"/>
          </a:xfrm>
          <a:ln w="12700" cap="flat">
            <a:solidFill>
              <a:schemeClr val="tx1"/>
            </a:solidFill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9024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EB479-B717-4058-AB78-A0536D3FCD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68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EBDB-0D7E-4332-95E5-D2C74CCC8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96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AE4D-64C9-4BC7-BB49-70CCB8974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B144F-91B4-4DC6-B5A9-E9A64DD18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71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0D30E-8FB8-421A-BD32-BE9AD87D4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3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251E-3FAC-4281-9C54-79719A9BA7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37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8A6A7-A28D-4D19-B670-520D30114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5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93094-1C33-4EF3-AAA8-79584F5C1B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84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935CF-498F-4350-8549-94CCA34DD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48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D2AC6-C1CE-43A9-BBE6-19A930900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21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A682-A071-46F5-B2DD-71517E0D7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85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449842-A294-407F-8BB5-DA9536BE7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32200" y="1143000"/>
            <a:ext cx="5397500" cy="1143000"/>
          </a:xfrm>
        </p:spPr>
        <p:txBody>
          <a:bodyPr/>
          <a:lstStyle/>
          <a:p>
            <a:r>
              <a:rPr lang="en-US" altLang="en-US" sz="4800" b="1" dirty="0" smtClean="0"/>
              <a:t>An introduction to Geriatric Oncology</a:t>
            </a:r>
            <a:endParaRPr lang="en-US" altLang="en-US" sz="4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9800" y="4100513"/>
            <a:ext cx="7353300" cy="1752600"/>
          </a:xfrm>
        </p:spPr>
        <p:txBody>
          <a:bodyPr/>
          <a:lstStyle/>
          <a:p>
            <a:pPr eaLnBrk="1" hangingPunct="1"/>
            <a:r>
              <a:rPr lang="en-CA" altLang="en-US" sz="2800" dirty="0" err="1" smtClean="0">
                <a:solidFill>
                  <a:schemeClr val="bg1"/>
                </a:solidFill>
              </a:rPr>
              <a:t>Shabbir</a:t>
            </a:r>
            <a:r>
              <a:rPr lang="en-CA" altLang="en-US" sz="2800" dirty="0" smtClean="0">
                <a:solidFill>
                  <a:schemeClr val="bg1"/>
                </a:solidFill>
              </a:rPr>
              <a:t> M.H. </a:t>
            </a:r>
            <a:r>
              <a:rPr lang="en-CA" altLang="en-US" sz="2800" dirty="0" err="1" smtClean="0">
                <a:solidFill>
                  <a:schemeClr val="bg1"/>
                </a:solidFill>
              </a:rPr>
              <a:t>Alibhai</a:t>
            </a:r>
            <a:r>
              <a:rPr lang="en-CA" altLang="en-US" sz="2800" dirty="0" smtClean="0">
                <a:solidFill>
                  <a:schemeClr val="bg1"/>
                </a:solidFill>
              </a:rPr>
              <a:t>, MD, MSc, FRCP(C)</a:t>
            </a:r>
          </a:p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</a:rPr>
              <a:t> </a:t>
            </a:r>
            <a:r>
              <a:rPr lang="en-CA" altLang="en-US" sz="2800" dirty="0" smtClean="0">
                <a:solidFill>
                  <a:schemeClr val="bg1"/>
                </a:solidFill>
              </a:rPr>
              <a:t>Professor,</a:t>
            </a:r>
          </a:p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</a:rPr>
              <a:t>Dept. of Medicine, University Health Network and University of Toronto</a:t>
            </a:r>
          </a:p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</a:rPr>
              <a:t>Research Scientist, CCSRI</a:t>
            </a:r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433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Burden of cancer in older adults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Older adults are fastest growing age group in Western countries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About 60% of all cancers occur in age 65+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71% of all cancer deaths in age 65+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Odds of dying from cancer are 16-fold higher in people age 65+ compared to &lt;65</a:t>
            </a:r>
          </a:p>
          <a:p>
            <a:pPr eaLnBrk="1" hangingPunct="1">
              <a:lnSpc>
                <a:spcPct val="110000"/>
              </a:lnSpc>
            </a:pPr>
            <a:r>
              <a:rPr lang="en-CA" altLang="en-US" sz="2800" b="1" i="1" dirty="0" smtClean="0">
                <a:solidFill>
                  <a:schemeClr val="bg1"/>
                </a:solidFill>
                <a:latin typeface="Arial" charset="0"/>
              </a:rPr>
              <a:t>The single greatest risk factor for virtually all cancers of adults is aging</a:t>
            </a:r>
            <a:endParaRPr lang="en-US" altLang="en-US" sz="2800" b="1" i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Q1. </a:t>
            </a:r>
            <a:r>
              <a:rPr lang="en-CA" sz="2800" b="1" dirty="0">
                <a:solidFill>
                  <a:schemeClr val="bg1"/>
                </a:solidFill>
              </a:rPr>
              <a:t>What are the most common incident cancers in Canadian </a:t>
            </a:r>
            <a:r>
              <a:rPr lang="en-CA" sz="2800" b="1" u="sng" dirty="0">
                <a:solidFill>
                  <a:schemeClr val="bg1"/>
                </a:solidFill>
              </a:rPr>
              <a:t>women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marL="514350" lvl="0" indent="-514350">
              <a:buAutoNum type="alphaLcParenR"/>
            </a:pPr>
            <a:endParaRPr lang="en-CA" sz="2400" dirty="0">
              <a:solidFill>
                <a:schemeClr val="bg1"/>
              </a:solidFill>
            </a:endParaRP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lung, colorectal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colorectal, lung</a:t>
            </a: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lymphoma, colorectal</a:t>
            </a: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Lymphoma, breast, colorectal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4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00339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Q2. </a:t>
            </a:r>
            <a:r>
              <a:rPr lang="en-CA" sz="2800" b="1" dirty="0">
                <a:solidFill>
                  <a:schemeClr val="bg1"/>
                </a:solidFill>
              </a:rPr>
              <a:t>What are the most common incident cancers in Canadian </a:t>
            </a:r>
            <a:r>
              <a:rPr lang="en-CA" sz="2800" b="1" u="sng" dirty="0">
                <a:solidFill>
                  <a:schemeClr val="bg1"/>
                </a:solidFill>
              </a:rPr>
              <a:t>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</a:p>
          <a:p>
            <a:pPr marL="0" lv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lung,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prostate,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colorectal, lung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colorectal, bladder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4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90210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Q3. </a:t>
            </a:r>
            <a:r>
              <a:rPr lang="en-CA" sz="2800" b="1" dirty="0">
                <a:solidFill>
                  <a:schemeClr val="bg1"/>
                </a:solidFill>
              </a:rPr>
              <a:t>What are the most common causes of cancer death in Canadian </a:t>
            </a:r>
            <a:r>
              <a:rPr lang="en-CA" sz="2800" b="1" u="sng" dirty="0">
                <a:solidFill>
                  <a:schemeClr val="bg1"/>
                </a:solidFill>
              </a:rPr>
              <a:t>women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lvl="1"/>
            <a:endParaRPr lang="en-CA" sz="2400" dirty="0">
              <a:solidFill>
                <a:schemeClr val="bg1"/>
              </a:solidFill>
            </a:endParaRP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lung,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breast,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lymphoma,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Lymphoma, breast, colorectal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55214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Q4. </a:t>
            </a:r>
            <a:r>
              <a:rPr lang="en-CA" sz="2800" b="1" dirty="0">
                <a:solidFill>
                  <a:schemeClr val="bg1"/>
                </a:solidFill>
              </a:rPr>
              <a:t>What are the most common causes of cancer death in Canadian </a:t>
            </a:r>
            <a:r>
              <a:rPr lang="en-CA" sz="2800" b="1" u="sng" dirty="0">
                <a:solidFill>
                  <a:schemeClr val="bg1"/>
                </a:solidFill>
              </a:rPr>
              <a:t>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lvl="1"/>
            <a:endParaRPr lang="en-CA" sz="2400" dirty="0">
              <a:solidFill>
                <a:schemeClr val="bg1"/>
              </a:solidFill>
            </a:endParaRP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lung, colorectal</a:t>
            </a: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prostate, colorectal </a:t>
            </a: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colorectal, prostate</a:t>
            </a: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colorectal, bladder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820614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736600" y="346075"/>
            <a:ext cx="7673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Canadian Cancer Society 2013 Statistics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Cancer INCIDENCE - Females</a:t>
            </a:r>
            <a:endParaRPr kumimoji="0" lang="en-US" altLang="en-US" sz="3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250"/>
            <a:ext cx="9834563" cy="1055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53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:\Cancer Control Policy\Stats book\2013\web\figures slide deck\english\origin files\fig 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0838"/>
          <a:stretch>
            <a:fillRect/>
          </a:stretch>
        </p:blipFill>
        <p:spPr bwMode="auto">
          <a:xfrm>
            <a:off x="0" y="1714500"/>
            <a:ext cx="9912350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736600" y="346075"/>
            <a:ext cx="7673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600">
                <a:solidFill>
                  <a:schemeClr val="bg1"/>
                </a:solidFill>
              </a:rPr>
              <a:t>Canadian Cancer Society 2013 Statistics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600">
                <a:solidFill>
                  <a:schemeClr val="bg1"/>
                </a:solidFill>
              </a:rPr>
              <a:t>Cancer INCIDENCE - Males</a:t>
            </a:r>
            <a:endParaRPr lang="en-US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736600" y="346075"/>
            <a:ext cx="7673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Canadian Cancer Society 2013 Statistics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</a:rPr>
              <a:t>Cancer MORTALITY - Females</a:t>
            </a:r>
            <a:endParaRPr kumimoji="0" lang="en-US" altLang="en-US" sz="36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660525"/>
            <a:ext cx="9578975" cy="102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16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736600" y="346075"/>
            <a:ext cx="7673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600">
                <a:solidFill>
                  <a:schemeClr val="bg1"/>
                </a:solidFill>
              </a:rPr>
              <a:t>Canadian Cancer Society 2013 Statistics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3600">
                <a:solidFill>
                  <a:schemeClr val="bg1"/>
                </a:solidFill>
              </a:rPr>
              <a:t>Cancer MORTALITY - Males</a:t>
            </a:r>
            <a:endParaRPr lang="en-US" altLang="en-US" sz="3600">
              <a:solidFill>
                <a:schemeClr val="bg1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52982"/>
          <a:stretch>
            <a:fillRect/>
          </a:stretch>
        </p:blipFill>
        <p:spPr bwMode="auto">
          <a:xfrm>
            <a:off x="0" y="1714500"/>
            <a:ext cx="98964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838200"/>
          </a:xfrm>
          <a:prstGeom prst="rect">
            <a:avLst/>
          </a:prstGeom>
          <a:noFill/>
        </p:spPr>
        <p:txBody>
          <a:bodyPr lIns="92075" tIns="46038" rIns="92075" bIns="46038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CA" altLang="en-US" sz="3600" b="1" kern="0" dirty="0" smtClean="0"/>
              <a:t>Epidemiology of cancer</a:t>
            </a:r>
            <a:endParaRPr lang="en-US" altLang="en-US" sz="3600" b="1" kern="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+mn-lt"/>
              </a:defRPr>
            </a:lvl9pPr>
          </a:lstStyle>
          <a:p>
            <a:r>
              <a:rPr lang="en-CA" sz="2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incidence of cancer, adjusted for aging, has been rising slightly in the past decade for both men and women</a:t>
            </a:r>
          </a:p>
          <a:p>
            <a:r>
              <a:rPr lang="en-CA" sz="2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mortality has been going down for most of the common cancers, an important exception is lung cancer in women, due almost exclusively to smoking</a:t>
            </a:r>
          </a:p>
          <a:p>
            <a:r>
              <a:rPr lang="en-CA" altLang="en-US" sz="26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These next two slides break up the incidence and mortality by age and population growth, showing that aging is responsible for a large part of increasing incidence and mortality</a:t>
            </a:r>
            <a:endParaRPr lang="en-US" altLang="en-US" sz="2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0799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000" b="1" smtClean="0"/>
              <a:t>Learning 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765300"/>
            <a:ext cx="8229600" cy="1905000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bg1"/>
                </a:solidFill>
              </a:rPr>
              <a:t>To review cancer epidemiology in older adults</a:t>
            </a:r>
          </a:p>
          <a:p>
            <a:r>
              <a:rPr lang="en-US" altLang="en-US" sz="2800" dirty="0" smtClean="0">
                <a:solidFill>
                  <a:schemeClr val="bg1"/>
                </a:solidFill>
              </a:rPr>
              <a:t>To review the challenges of managing cancer in older adults</a:t>
            </a:r>
          </a:p>
          <a:p>
            <a:r>
              <a:rPr lang="en-CA" altLang="en-US" sz="2800" dirty="0" smtClean="0">
                <a:solidFill>
                  <a:schemeClr val="bg1"/>
                </a:solidFill>
              </a:rPr>
              <a:t>To describe how aging may affect the toxicities of cancer treatment</a:t>
            </a:r>
            <a:endParaRPr lang="en-US" altLang="en-US" sz="2800" dirty="0" smtClean="0">
              <a:solidFill>
                <a:schemeClr val="bg1"/>
              </a:solidFill>
            </a:endParaRPr>
          </a:p>
          <a:p>
            <a:r>
              <a:rPr lang="en-CA" altLang="en-US" sz="2800" dirty="0" smtClean="0">
                <a:solidFill>
                  <a:schemeClr val="bg1"/>
                </a:solidFill>
              </a:rPr>
              <a:t>To understand the value of geriatric assessment in older adults with cancer</a:t>
            </a:r>
            <a:endParaRPr lang="en-US" alt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S.M.H. Alibhai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3913"/>
            <a:ext cx="9144000" cy="58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0"/>
            <a:ext cx="83835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bg1"/>
                </a:solidFill>
              </a:rPr>
              <a:t>Factors accounting for increased cancer </a:t>
            </a:r>
            <a:r>
              <a:rPr lang="en-CA" altLang="en-US" u="sng">
                <a:solidFill>
                  <a:schemeClr val="bg1"/>
                </a:solidFill>
              </a:rPr>
              <a:t>incidence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248400"/>
            <a:ext cx="19050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S.M.H. Alibhai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900"/>
            <a:ext cx="91440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0"/>
            <a:ext cx="83137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>
                <a:solidFill>
                  <a:schemeClr val="bg1"/>
                </a:solidFill>
              </a:rPr>
              <a:t>Factors accounting for increased cancer </a:t>
            </a:r>
            <a:r>
              <a:rPr lang="en-CA" altLang="en-US" u="sng">
                <a:solidFill>
                  <a:schemeClr val="bg1"/>
                </a:solidFill>
              </a:rPr>
              <a:t>mortality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Q1. </a:t>
            </a:r>
            <a:r>
              <a:rPr lang="en-CA" sz="2800" b="1" dirty="0">
                <a:solidFill>
                  <a:schemeClr val="bg1"/>
                </a:solidFill>
              </a:rPr>
              <a:t>What are the most common incident cancers in Canadian </a:t>
            </a:r>
            <a:r>
              <a:rPr lang="en-CA" sz="2800" b="1" u="sng" dirty="0">
                <a:solidFill>
                  <a:schemeClr val="bg1"/>
                </a:solidFill>
              </a:rPr>
              <a:t>women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marL="514350" lvl="0" indent="-514350">
              <a:buAutoNum type="alphaLcParenR"/>
            </a:pPr>
            <a:endParaRPr lang="en-CA" sz="2400" dirty="0">
              <a:solidFill>
                <a:schemeClr val="bg1"/>
              </a:solidFill>
            </a:endParaRP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lung, colorectal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colorectal, lung</a:t>
            </a: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lymphoma, colorectal</a:t>
            </a: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Lymphoma, breast, colorectal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4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2838530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Q1. </a:t>
            </a:r>
            <a:r>
              <a:rPr lang="en-CA" sz="2800" b="1" dirty="0">
                <a:solidFill>
                  <a:schemeClr val="bg1"/>
                </a:solidFill>
              </a:rPr>
              <a:t>What are the most common incident cancers in Canadian </a:t>
            </a:r>
            <a:r>
              <a:rPr lang="en-CA" sz="2800" b="1" u="sng" dirty="0">
                <a:solidFill>
                  <a:schemeClr val="bg1"/>
                </a:solidFill>
              </a:rPr>
              <a:t>women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marL="514350" lvl="0" indent="-514350">
              <a:buAutoNum type="alphaLcParenR"/>
            </a:pPr>
            <a:endParaRPr lang="en-CA" sz="2400" dirty="0">
              <a:solidFill>
                <a:schemeClr val="bg1"/>
              </a:solidFill>
            </a:endParaRPr>
          </a:p>
          <a:p>
            <a:pPr marL="914400" lvl="1" indent="-514350">
              <a:buAutoNum type="alphaLcParenR"/>
            </a:pPr>
            <a:r>
              <a:rPr lang="en-CA" sz="2400" b="1" dirty="0"/>
              <a:t>Breast, lung, colorectal</a:t>
            </a:r>
            <a:endParaRPr lang="en-US" sz="2400" b="1" dirty="0"/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colorectal, lung</a:t>
            </a: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lymphoma, colorectal</a:t>
            </a:r>
          </a:p>
          <a:p>
            <a:pPr marL="91440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Lymphoma, breast, colorectal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4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48259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Q2. </a:t>
            </a:r>
            <a:r>
              <a:rPr lang="en-CA" sz="2800" b="1" dirty="0">
                <a:solidFill>
                  <a:schemeClr val="bg1"/>
                </a:solidFill>
              </a:rPr>
              <a:t>What are the most common incident cancers in Canadian </a:t>
            </a:r>
            <a:r>
              <a:rPr lang="en-CA" sz="2800" b="1" u="sng" dirty="0">
                <a:solidFill>
                  <a:schemeClr val="bg1"/>
                </a:solidFill>
              </a:rPr>
              <a:t>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</a:p>
          <a:p>
            <a:pPr marL="0" lv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lung,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prostate,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colorectal, lung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colorectal, bladder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4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376436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Q2. </a:t>
            </a:r>
            <a:r>
              <a:rPr lang="en-CA" sz="2800" b="1" dirty="0">
                <a:solidFill>
                  <a:schemeClr val="bg1"/>
                </a:solidFill>
              </a:rPr>
              <a:t>What are the most common incident cancers in Canadian </a:t>
            </a:r>
            <a:r>
              <a:rPr lang="en-CA" sz="2800" b="1" u="sng" dirty="0">
                <a:solidFill>
                  <a:schemeClr val="bg1"/>
                </a:solidFill>
              </a:rPr>
              <a:t>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</a:p>
          <a:p>
            <a:pPr marL="0" lvl="0" indent="0"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lung,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prostate, colorectal</a:t>
            </a:r>
          </a:p>
          <a:p>
            <a:pPr marL="914400" lvl="1" indent="-457200">
              <a:buAutoNum type="alphaLcParenR"/>
            </a:pPr>
            <a:r>
              <a:rPr lang="en-CA" sz="2400" b="1" dirty="0"/>
              <a:t>Prostate, colorectal, lung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colorectal, bladder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4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41805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Q3. </a:t>
            </a:r>
            <a:r>
              <a:rPr lang="en-CA" sz="2800" b="1" dirty="0">
                <a:solidFill>
                  <a:schemeClr val="bg1"/>
                </a:solidFill>
              </a:rPr>
              <a:t>What are the most common causes of cancer death in Canadian </a:t>
            </a:r>
            <a:r>
              <a:rPr lang="en-CA" sz="2800" b="1" u="sng" dirty="0">
                <a:solidFill>
                  <a:schemeClr val="bg1"/>
                </a:solidFill>
              </a:rPr>
              <a:t>women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lvl="1"/>
            <a:endParaRPr lang="en-CA" sz="2400" dirty="0">
              <a:solidFill>
                <a:schemeClr val="bg1"/>
              </a:solidFill>
            </a:endParaRP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lung,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breast,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lymphoma,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Lymphoma, breast, colorectal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321780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Q3. </a:t>
            </a:r>
            <a:r>
              <a:rPr lang="en-CA" sz="2800" b="1" dirty="0">
                <a:solidFill>
                  <a:schemeClr val="bg1"/>
                </a:solidFill>
              </a:rPr>
              <a:t>What are the most common causes of cancer death in Canadian </a:t>
            </a:r>
            <a:r>
              <a:rPr lang="en-CA" sz="2800" b="1" u="sng" dirty="0">
                <a:solidFill>
                  <a:schemeClr val="bg1"/>
                </a:solidFill>
              </a:rPr>
              <a:t>women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lvl="1"/>
            <a:endParaRPr lang="en-CA" sz="2400" dirty="0">
              <a:solidFill>
                <a:schemeClr val="bg1"/>
              </a:solidFill>
            </a:endParaRP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lung, colorectal</a:t>
            </a:r>
          </a:p>
          <a:p>
            <a:pPr marL="914400" lvl="1" indent="-457200">
              <a:buAutoNum type="alphaLcParenR"/>
            </a:pPr>
            <a:r>
              <a:rPr lang="en-CA" sz="2400" b="1" dirty="0"/>
              <a:t>Lung, breast,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Breast, lymphoma, colorectal</a:t>
            </a:r>
          </a:p>
          <a:p>
            <a:pPr marL="914400" lvl="1" indent="-45720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Lymphoma, breast, colorectal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106020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Q4. </a:t>
            </a:r>
            <a:r>
              <a:rPr lang="en-CA" sz="2800" b="1" dirty="0">
                <a:solidFill>
                  <a:schemeClr val="bg1"/>
                </a:solidFill>
              </a:rPr>
              <a:t>What are the most common causes of cancer death in Canadian </a:t>
            </a:r>
            <a:r>
              <a:rPr lang="en-CA" sz="2800" b="1" u="sng" dirty="0">
                <a:solidFill>
                  <a:schemeClr val="bg1"/>
                </a:solidFill>
              </a:rPr>
              <a:t>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lvl="1"/>
            <a:endParaRPr lang="en-CA" sz="2400" dirty="0">
              <a:solidFill>
                <a:schemeClr val="bg1"/>
              </a:solidFill>
            </a:endParaRP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lung, colorectal</a:t>
            </a: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prostate, colorectal </a:t>
            </a: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colorectal, prostate</a:t>
            </a: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colorectal, bladder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192490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dirty="0"/>
              <a:t>Oncology Quiz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lv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Q4. </a:t>
            </a:r>
            <a:r>
              <a:rPr lang="en-CA" sz="2800" b="1" dirty="0">
                <a:solidFill>
                  <a:schemeClr val="bg1"/>
                </a:solidFill>
              </a:rPr>
              <a:t>What are the most common causes of cancer death in Canadian </a:t>
            </a:r>
            <a:r>
              <a:rPr lang="en-CA" sz="2800" b="1" u="sng" dirty="0">
                <a:solidFill>
                  <a:schemeClr val="bg1"/>
                </a:solidFill>
              </a:rPr>
              <a:t>men</a:t>
            </a:r>
            <a:r>
              <a:rPr lang="en-CA" sz="2800" b="1" dirty="0">
                <a:solidFill>
                  <a:schemeClr val="bg1"/>
                </a:solidFill>
              </a:rPr>
              <a:t>?</a:t>
            </a:r>
            <a:endParaRPr lang="en-US" sz="2800" b="1" dirty="0">
              <a:solidFill>
                <a:schemeClr val="bg1"/>
              </a:solidFill>
            </a:endParaRPr>
          </a:p>
          <a:p>
            <a:pPr lvl="1"/>
            <a:endParaRPr lang="en-CA" sz="2400" dirty="0">
              <a:solidFill>
                <a:schemeClr val="bg1"/>
              </a:solidFill>
            </a:endParaRP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Prostate, lung, colorectal</a:t>
            </a: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prostate, colorectal </a:t>
            </a:r>
          </a:p>
          <a:p>
            <a:pPr marL="971550" lvl="1" indent="-514350">
              <a:buAutoNum type="alphaLcParenR"/>
            </a:pPr>
            <a:r>
              <a:rPr lang="en-CA" sz="2400" b="1" dirty="0"/>
              <a:t>Lung, colorectal, prostate</a:t>
            </a:r>
          </a:p>
          <a:p>
            <a:pPr marL="971550" lvl="1" indent="-514350">
              <a:buAutoNum type="alphaLcParenR"/>
            </a:pPr>
            <a:r>
              <a:rPr lang="en-CA" sz="2400" dirty="0">
                <a:solidFill>
                  <a:schemeClr val="bg1"/>
                </a:solidFill>
              </a:rPr>
              <a:t>Lung, colorectal, bladder</a:t>
            </a: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 sz="2000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078721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What is geriatric oncology?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Burden of cancer in older adults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What’s so special about growing old?</a:t>
            </a:r>
          </a:p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  <a:latin typeface="Arial" charset="0"/>
              </a:rPr>
              <a:t>Age and treatment toxicity</a:t>
            </a:r>
            <a:endParaRPr lang="en-US" altLang="en-US" sz="28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Value of comprehensive geriatric assessment in oncology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Outline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What is geriatric oncology?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Burden of cancer in older adults</a:t>
            </a:r>
          </a:p>
          <a:p>
            <a:pPr eaLnBrk="1" hangingPunct="1"/>
            <a:r>
              <a:rPr lang="en-US" altLang="en-US" smtClean="0">
                <a:latin typeface="Arial" charset="0"/>
              </a:rPr>
              <a:t>What’s so special about growing 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08025" y="681038"/>
            <a:ext cx="7778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What is old?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184400" y="2336800"/>
            <a:ext cx="23876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4572000" y="2339975"/>
            <a:ext cx="2393950" cy="711200"/>
          </a:xfrm>
          <a:prstGeom prst="rect">
            <a:avLst/>
          </a:prstGeom>
          <a:solidFill>
            <a:srgbClr val="1C1C1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306888" y="1563688"/>
            <a:ext cx="857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052863" y="6361410"/>
            <a:ext cx="5091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chemeClr val="bg1"/>
                </a:solidFill>
              </a:rPr>
              <a:t>Courtesy of Dr. A. Hurria, City of Hope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08025" y="681038"/>
            <a:ext cx="7778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What is old?</a:t>
            </a:r>
          </a:p>
        </p:txBody>
      </p:sp>
      <p:sp>
        <p:nvSpPr>
          <p:cNvPr id="1430531" name="Text Box 3"/>
          <p:cNvSpPr txBox="1">
            <a:spLocks noChangeArrowheads="1"/>
          </p:cNvSpPr>
          <p:nvPr/>
        </p:nvSpPr>
        <p:spPr bwMode="auto">
          <a:xfrm>
            <a:off x="2201863" y="3822700"/>
            <a:ext cx="4730750" cy="711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1C1C1C"/>
              </a:gs>
            </a:gsLst>
            <a:lin ang="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84400" y="2336800"/>
            <a:ext cx="23876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572000" y="2339975"/>
            <a:ext cx="2393950" cy="711200"/>
          </a:xfrm>
          <a:prstGeom prst="rect">
            <a:avLst/>
          </a:prstGeom>
          <a:solidFill>
            <a:srgbClr val="1C1C1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solidFill>
                <a:schemeClr val="bg1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306888" y="1563688"/>
            <a:ext cx="857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984602" y="6396335"/>
            <a:ext cx="5091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dirty="0">
                <a:solidFill>
                  <a:schemeClr val="bg1"/>
                </a:solidFill>
              </a:rPr>
              <a:t>Courtesy of Dr. A. Hurria, City of Hope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4268788" y="4598988"/>
            <a:ext cx="857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201" y="5196006"/>
            <a:ext cx="872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As in many other fields, it is important to recognize that we don’t suddenly ‘age’ as we turn 65.  Aging is a gradual process that affects us all but becomes more clinically noticeable once we reach 70 or 75.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05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82600"/>
            <a:ext cx="8686800" cy="762000"/>
          </a:xfrm>
        </p:spPr>
        <p:txBody>
          <a:bodyPr/>
          <a:lstStyle/>
          <a:p>
            <a:pPr eaLnBrk="1" hangingPunct="1"/>
            <a:r>
              <a:rPr lang="en-CA" altLang="en-US" sz="3600" b="1" smtClean="0"/>
              <a:t>What’s so special about growing old?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800" smtClean="0">
                <a:solidFill>
                  <a:schemeClr val="bg1"/>
                </a:solidFill>
                <a:latin typeface="Arial" charset="0"/>
              </a:rPr>
              <a:t>Decreasing life expectancy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800" smtClean="0">
                <a:solidFill>
                  <a:schemeClr val="bg1"/>
                </a:solidFill>
                <a:latin typeface="Arial" charset="0"/>
              </a:rPr>
              <a:t>Altered pharmacokinetics/dynamics as well as </a:t>
            </a:r>
            <a:r>
              <a:rPr lang="en-CA" altLang="en-US" sz="2800" i="1" smtClean="0">
                <a:solidFill>
                  <a:schemeClr val="bg1"/>
                </a:solidFill>
                <a:latin typeface="Arial" charset="0"/>
              </a:rPr>
              <a:t>homeostenosis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800" smtClean="0">
                <a:solidFill>
                  <a:schemeClr val="bg1"/>
                </a:solidFill>
                <a:latin typeface="Arial" charset="0"/>
              </a:rPr>
              <a:t>Increasing comorbidity (competing causes of mortality)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800" smtClean="0">
                <a:solidFill>
                  <a:schemeClr val="bg1"/>
                </a:solidFill>
                <a:latin typeface="Arial" charset="0"/>
              </a:rPr>
              <a:t>Increasing cognitive and functional impairment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800" smtClean="0">
                <a:solidFill>
                  <a:schemeClr val="bg1"/>
                </a:solidFill>
                <a:latin typeface="Arial" charset="0"/>
              </a:rPr>
              <a:t>Increasing frailty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800" smtClean="0">
                <a:solidFill>
                  <a:schemeClr val="bg1"/>
                </a:solidFill>
                <a:latin typeface="Arial" charset="0"/>
              </a:rPr>
              <a:t>Limited oncology evidence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82600"/>
            <a:ext cx="8686800" cy="762000"/>
          </a:xfrm>
        </p:spPr>
        <p:txBody>
          <a:bodyPr/>
          <a:lstStyle/>
          <a:p>
            <a:pPr eaLnBrk="1" hangingPunct="1"/>
            <a:r>
              <a:rPr lang="en-CA" altLang="en-US" sz="3600" b="1" smtClean="0"/>
              <a:t>What’s so special about growing old?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altLang="en-US" sz="2800" dirty="0" smtClean="0">
                <a:solidFill>
                  <a:schemeClr val="bg1"/>
                </a:solidFill>
                <a:latin typeface="Arial" charset="0"/>
              </a:rPr>
              <a:t>All six of these factors make it challenging to manage older adults with cancer because they make the </a:t>
            </a:r>
            <a:r>
              <a:rPr lang="en-CA" altLang="en-US" sz="2800" dirty="0" err="1" smtClean="0">
                <a:solidFill>
                  <a:schemeClr val="bg1"/>
                </a:solidFill>
                <a:latin typeface="Arial" charset="0"/>
              </a:rPr>
              <a:t>risk:benefit</a:t>
            </a:r>
            <a:r>
              <a:rPr lang="en-CA" altLang="en-US" sz="2800" dirty="0" smtClean="0">
                <a:solidFill>
                  <a:schemeClr val="bg1"/>
                </a:solidFill>
                <a:latin typeface="Arial" charset="0"/>
              </a:rPr>
              <a:t> ratio of treatment less clear as we age</a:t>
            </a:r>
          </a:p>
        </p:txBody>
      </p:sp>
    </p:spTree>
    <p:extLst>
      <p:ext uri="{BB962C8B-B14F-4D97-AF65-F5344CB8AC3E}">
        <p14:creationId xmlns:p14="http://schemas.microsoft.com/office/powerpoint/2010/main" val="13614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242888"/>
            <a:ext cx="8153400" cy="635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/>
              <a:t>Projected life expectancy (years)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 u="sng"/>
              <a:t>Age now</a:t>
            </a:r>
            <a:r>
              <a:rPr lang="en-US" altLang="en-US" sz="2400"/>
              <a:t>	    </a:t>
            </a:r>
            <a:r>
              <a:rPr lang="en-US" altLang="en-US" sz="2400" u="sng"/>
              <a:t>Life Expectancy</a:t>
            </a:r>
            <a:r>
              <a:rPr lang="en-US" altLang="en-US" sz="2400"/>
              <a:t>	      </a:t>
            </a:r>
            <a:r>
              <a:rPr lang="en-US" altLang="en-US" sz="2400" u="sng"/>
              <a:t>Age of Death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/>
              <a:t>		    </a:t>
            </a:r>
            <a:r>
              <a:rPr lang="en-US" altLang="en-US" sz="2400">
                <a:solidFill>
                  <a:srgbClr val="FFFFFF"/>
                </a:solidFill>
              </a:rPr>
              <a:t>65			17.7			82.7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		    70			14.3			84.3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		    75			11.2			86.2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		    80			8.5			88.5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		    85			6.3			91.3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		    90			4.5			94.5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		    95			3.3			98.3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</a:rPr>
              <a:t>		   100			2.5			102.5		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413375" y="6284913"/>
            <a:ext cx="373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>
                <a:latin typeface="Arial" charset="0"/>
              </a:rPr>
              <a:t>National Vital Statistics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smtClean="0"/>
              <a:t>Altered physiology/organ reserve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altLang="en-US" sz="24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Aging affects virtually all organs and tissues and leads to reduced reserves</a:t>
            </a:r>
          </a:p>
          <a:p>
            <a:pPr marL="0" indent="0" eaLnBrk="1" hangingPunct="1"/>
            <a:r>
              <a:rPr lang="en-CA" altLang="en-US" sz="2800" smtClean="0">
                <a:solidFill>
                  <a:schemeClr val="bg1"/>
                </a:solidFill>
                <a:latin typeface="Arial" charset="0"/>
              </a:rPr>
              <a:t> Key organ systems impacting cancer treatment:</a:t>
            </a:r>
          </a:p>
          <a:p>
            <a:pPr marL="758825" lvl="1" eaLnBrk="1" hangingPunct="1"/>
            <a:r>
              <a:rPr lang="en-CA" altLang="en-US" sz="2400" smtClean="0">
                <a:solidFill>
                  <a:schemeClr val="bg1"/>
                </a:solidFill>
                <a:latin typeface="Arial" charset="0"/>
              </a:rPr>
              <a:t>Reduced bone marrow function</a:t>
            </a:r>
          </a:p>
          <a:p>
            <a:pPr marL="758825" lvl="1" eaLnBrk="1" hangingPunct="1"/>
            <a:r>
              <a:rPr lang="en-CA" altLang="en-US" sz="2400" smtClean="0">
                <a:solidFill>
                  <a:schemeClr val="bg1"/>
                </a:solidFill>
                <a:latin typeface="Arial" charset="0"/>
              </a:rPr>
              <a:t>Reduced wound healing</a:t>
            </a:r>
          </a:p>
          <a:p>
            <a:pPr marL="758825" lvl="1" eaLnBrk="1" hangingPunct="1"/>
            <a:r>
              <a:rPr lang="en-CA" altLang="en-US" sz="2400" smtClean="0">
                <a:solidFill>
                  <a:schemeClr val="bg1"/>
                </a:solidFill>
                <a:latin typeface="Arial" charset="0"/>
              </a:rPr>
              <a:t>Reduced renal function</a:t>
            </a:r>
          </a:p>
          <a:p>
            <a:pPr marL="758825" lvl="1" eaLnBrk="1" hangingPunct="1"/>
            <a:r>
              <a:rPr lang="en-CA" altLang="en-US" sz="2400" smtClean="0">
                <a:solidFill>
                  <a:schemeClr val="bg1"/>
                </a:solidFill>
                <a:latin typeface="Arial" charset="0"/>
              </a:rPr>
              <a:t>Reduced hepatic oxidation</a:t>
            </a:r>
          </a:p>
          <a:p>
            <a:pPr marL="758825" lvl="1" eaLnBrk="1" hangingPunct="1"/>
            <a:r>
              <a:rPr lang="en-CA" altLang="en-US" sz="2400" smtClean="0">
                <a:solidFill>
                  <a:schemeClr val="bg1"/>
                </a:solidFill>
                <a:latin typeface="Arial" charset="0"/>
              </a:rPr>
              <a:t>Reduced mucosal integrity and reparative ability</a:t>
            </a:r>
            <a:endParaRPr lang="en-US" altLang="en-US" sz="240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73138" y="317500"/>
            <a:ext cx="7561262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Comorbidity</a:t>
            </a:r>
            <a:endParaRPr lang="en-US" altLang="en-US" sz="3600" b="1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charset="0"/>
              </a:rPr>
              <a:t>Definition: 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Concurrent, independent health condition which may be a predictor of survival and resource requirements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charset="0"/>
              </a:rPr>
              <a:t>Key questions: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Is the patient going to die from cancer or another medical problem?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800">
                <a:solidFill>
                  <a:schemeClr val="bg1"/>
                </a:solidFill>
                <a:latin typeface="Arial" charset="0"/>
              </a:rPr>
              <a:t>Will another medical problem limit the ability to tolerate treatment?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14338" y="6634163"/>
            <a:ext cx="138271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</a:tabLst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700">
                <a:solidFill>
                  <a:srgbClr val="000000"/>
                </a:solidFill>
                <a:latin typeface="Helvetica" pitchFamily="34" charset="0"/>
              </a:rPr>
              <a:t>Copyright restrictions may apply.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443663"/>
            <a:ext cx="8636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42950"/>
            <a:ext cx="8072438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228725" y="6240463"/>
            <a:ext cx="66119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700" b="1">
                <a:solidFill>
                  <a:srgbClr val="000000"/>
                </a:solidFill>
                <a:latin typeface="Arial" charset="0"/>
              </a:rPr>
              <a:t>Piccirillo JAMA 2004; 291:2441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3513" y="161925"/>
            <a:ext cx="88169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32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828675" eaLnBrk="0" hangingPunct="0">
              <a:spcBef>
                <a:spcPct val="20000"/>
              </a:spcBef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4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828675" eaLnBrk="0" hangingPunct="0">
              <a:spcBef>
                <a:spcPct val="20000"/>
              </a:spcBef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828675" eaLnBrk="0" hangingPunct="0">
              <a:spcBef>
                <a:spcPct val="20000"/>
              </a:spcBef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 sz="2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 eaLnBrk="1">
              <a:lnSpc>
                <a:spcPct val="97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500" b="1">
                <a:solidFill>
                  <a:srgbClr val="000000"/>
                </a:solidFill>
                <a:latin typeface="Arial" charset="0"/>
              </a:rPr>
              <a:t>Relationship Between Severity of Comorbidity and Overall Survival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431800"/>
            <a:ext cx="8953500" cy="8255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smtClean="0"/>
              <a:t>Age, comorbidity &amp; life expectancy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Synergistic interaction between age &amp; comorbidity (as measured by the ICED index in one study, higher = more comorbidity):</a:t>
            </a:r>
          </a:p>
          <a:p>
            <a:pPr marL="0" indent="0" eaLnBrk="1" hangingPunct="1">
              <a:buFontTx/>
              <a:buNone/>
            </a:pPr>
            <a:endParaRPr lang="en-US" altLang="en-US" sz="28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u="sng" dirty="0" smtClean="0">
                <a:solidFill>
                  <a:schemeClr val="bg1"/>
                </a:solidFill>
                <a:latin typeface="Arial" charset="0"/>
              </a:rPr>
              <a:t>Age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altLang="en-US" sz="2800" u="sng" dirty="0" smtClean="0">
                <a:solidFill>
                  <a:schemeClr val="bg1"/>
                </a:solidFill>
                <a:latin typeface="Arial" charset="0"/>
              </a:rPr>
              <a:t>ICED 0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altLang="en-US" sz="2800" u="sng" dirty="0" smtClean="0">
                <a:solidFill>
                  <a:schemeClr val="bg1"/>
                </a:solidFill>
                <a:latin typeface="Arial" charset="0"/>
              </a:rPr>
              <a:t>ICED 1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altLang="en-US" sz="2800" u="sng" dirty="0" smtClean="0">
                <a:solidFill>
                  <a:schemeClr val="bg1"/>
                </a:solidFill>
                <a:latin typeface="Arial" charset="0"/>
              </a:rPr>
              <a:t>ICED 2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en-US" altLang="en-US" sz="2800" u="sng" dirty="0" smtClean="0">
                <a:solidFill>
                  <a:schemeClr val="bg1"/>
                </a:solidFill>
                <a:latin typeface="Arial" charset="0"/>
              </a:rPr>
              <a:t>ICED 3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65	12.5 y	10.7 y	7.1 y		2.3 y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70	9.8 y		8.3 y		5.4 y		1.6 y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75	7.5 y		6.3 y		3.9 y		1.1 y</a:t>
            </a:r>
          </a:p>
          <a:p>
            <a:pPr marL="0" indent="0" algn="r" eaLnBrk="1" hangingPunct="1">
              <a:buFontTx/>
              <a:buNone/>
            </a:pPr>
            <a:endParaRPr lang="en-US" altLang="en-US" sz="2000" dirty="0" smtClean="0">
              <a:solidFill>
                <a:schemeClr val="bg1"/>
              </a:solidFill>
              <a:latin typeface="Arial" charset="0"/>
            </a:endParaRPr>
          </a:p>
          <a:p>
            <a:pPr marL="0" indent="0" algn="r" eaLnBrk="1" hangingPunct="1">
              <a:buFontTx/>
              <a:buNone/>
            </a:pPr>
            <a:r>
              <a:rPr lang="en-US" altLang="en-US" sz="2000" i="1" dirty="0" err="1" smtClean="0">
                <a:latin typeface="Arial" charset="0"/>
              </a:rPr>
              <a:t>Albertsen</a:t>
            </a:r>
            <a:r>
              <a:rPr lang="en-US" altLang="en-US" sz="2000" i="1" dirty="0" smtClean="0">
                <a:latin typeface="Arial" charset="0"/>
              </a:rPr>
              <a:t> JAMA 1995; 274:626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371600" y="3683000"/>
            <a:ext cx="0" cy="19812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What is geriatric oncology?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11200" y="18034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The field has come of age in the past 15-20 years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No one precise definition of a ‘geriatric’ patient; commonly 65 was used based on (forced) retirement ages in Western countries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Among geriatricians, 65-74 are ‘young old’, 75-84 are ‘medium old’, and 85+ are ‘oldest old’</a:t>
            </a:r>
          </a:p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  <a:latin typeface="Arial" charset="0"/>
              </a:rPr>
              <a:t>A growing consensus in geriatric oncology is using age 70 or 75 as the typical threshold because of accelerated frailty/decline after</a:t>
            </a:r>
            <a:endParaRPr lang="en-US" altLang="en-US" sz="28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smtClean="0"/>
              <a:t>Limited oncology evidence base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Poor recruitment of older adults into clinical trials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Limited # of older adults even in many large trials to facilitate subgroup analyses</a:t>
            </a:r>
          </a:p>
          <a:p>
            <a:pPr marL="0" indent="0" eaLnBrk="1" hangingPunct="1">
              <a:lnSpc>
                <a:spcPct val="110000"/>
              </a:lnSpc>
              <a:defRPr/>
            </a:pPr>
            <a:r>
              <a:rPr lang="en-US" altLang="en-US" sz="2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Highly selected older adults in clinical trials (limited comorbidity, not disabled/frail, cognitively intact), which makes extrapolating results to the real world difficult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Outline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What is geriatric oncology?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Burden of cancer in older adults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What’s so special about growing old?</a:t>
            </a:r>
          </a:p>
          <a:p>
            <a:pPr eaLnBrk="1" hangingPunct="1"/>
            <a:r>
              <a:rPr lang="en-CA" altLang="en-US" smtClean="0">
                <a:latin typeface="Arial" charset="0"/>
              </a:rPr>
              <a:t>Age and treatment toxicity</a:t>
            </a: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114300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7653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Q5. Which </a:t>
            </a:r>
            <a:r>
              <a:rPr lang="en-US" dirty="0">
                <a:solidFill>
                  <a:schemeClr val="bg1"/>
                </a:solidFill>
              </a:rPr>
              <a:t>of the following age-related changes </a:t>
            </a:r>
            <a:r>
              <a:rPr lang="en-CA" dirty="0">
                <a:solidFill>
                  <a:schemeClr val="bg1"/>
                </a:solidFill>
              </a:rPr>
              <a:t>may affect the ability of patients to tolerate cancer treatment?</a:t>
            </a:r>
            <a:endParaRPr lang="en-US" u="sng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Reduced muscle mass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Decreased renal function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Decreased hepatic function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Reduced bone marrow reserve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Reduced GI tract mucosal integrity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All of the above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99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smtClean="0"/>
              <a:t>Age &amp; Treatment toxicity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altLang="en-US" sz="240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Given myriad alterations with aging in physiologic reserve at cellular and organ/tissue levels, increasing data show that older adults generally experience greater toxicities from cancer treatment</a:t>
            </a:r>
          </a:p>
          <a:p>
            <a:pPr marL="0" indent="0" eaLnBrk="1" hangingPunct="1"/>
            <a:r>
              <a:rPr lang="en-CA" altLang="en-US" sz="2800" b="1" i="1" smtClean="0">
                <a:solidFill>
                  <a:schemeClr val="bg1"/>
                </a:solidFill>
                <a:latin typeface="Arial" charset="0"/>
              </a:rPr>
              <a:t> However, not all treatment modalities are equally affected, and it’s not just about age</a:t>
            </a:r>
            <a:endParaRPr lang="en-US" altLang="en-US" sz="2800" b="1" i="1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smtClean="0"/>
              <a:t>Age &amp; Treatment toxicity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altLang="en-US" sz="2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600" b="1" dirty="0" smtClean="0">
                <a:solidFill>
                  <a:schemeClr val="bg1"/>
                </a:solidFill>
                <a:latin typeface="Arial" charset="0"/>
              </a:rPr>
              <a:t>SURGERY</a:t>
            </a:r>
            <a:r>
              <a:rPr lang="en-US" altLang="en-US" sz="2600" dirty="0" smtClean="0">
                <a:solidFill>
                  <a:schemeClr val="bg1"/>
                </a:solidFill>
                <a:latin typeface="Arial" charset="0"/>
              </a:rPr>
              <a:t> – increased short-term mortality and complications from major surgeries, particularly complex surgical procedures with volume-outcome relationships (e.g. </a:t>
            </a:r>
            <a:r>
              <a:rPr lang="en-US" altLang="en-US" sz="2600" dirty="0" err="1" smtClean="0">
                <a:solidFill>
                  <a:schemeClr val="bg1"/>
                </a:solidFill>
                <a:latin typeface="Arial" charset="0"/>
              </a:rPr>
              <a:t>oesophagectomy</a:t>
            </a:r>
            <a:r>
              <a:rPr lang="en-US" altLang="en-US" sz="2600" dirty="0" smtClean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marL="0" indent="0" eaLnBrk="1" hangingPunct="1"/>
            <a:r>
              <a:rPr lang="en-CA" altLang="en-US" sz="2600" dirty="0" smtClean="0">
                <a:solidFill>
                  <a:schemeClr val="bg1"/>
                </a:solidFill>
                <a:latin typeface="Arial" charset="0"/>
              </a:rPr>
              <a:t> Increased risks with age are generally small relative to risks from comorbidity</a:t>
            </a:r>
          </a:p>
          <a:p>
            <a:pPr marL="0" indent="0" eaLnBrk="1" hangingPunct="1"/>
            <a:r>
              <a:rPr lang="en-CA" altLang="en-US" sz="2600" dirty="0" smtClean="0">
                <a:solidFill>
                  <a:schemeClr val="bg1"/>
                </a:solidFill>
                <a:latin typeface="Arial" charset="0"/>
              </a:rPr>
              <a:t> However, sometimes these risks are great enough that other treatment options should be considered</a:t>
            </a:r>
            <a:endParaRPr lang="en-US" altLang="en-US" sz="26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smtClean="0"/>
              <a:t>Age &amp; Treatment toxicity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01000" cy="45720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altLang="en-US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600" b="1" dirty="0" smtClean="0">
                <a:solidFill>
                  <a:schemeClr val="bg1"/>
                </a:solidFill>
                <a:latin typeface="Arial" charset="0"/>
              </a:rPr>
              <a:t>RADIATION</a:t>
            </a:r>
            <a:r>
              <a:rPr lang="en-US" altLang="en-US" sz="2600" dirty="0" smtClean="0">
                <a:solidFill>
                  <a:schemeClr val="bg1"/>
                </a:solidFill>
                <a:latin typeface="Arial" charset="0"/>
              </a:rPr>
              <a:t> – generally well-tolerated despite increased age</a:t>
            </a:r>
          </a:p>
          <a:p>
            <a:pPr marL="0" indent="0" eaLnBrk="1" hangingPunct="1"/>
            <a:r>
              <a:rPr lang="en-CA" altLang="en-US" sz="2600" dirty="0" smtClean="0">
                <a:solidFill>
                  <a:schemeClr val="bg1"/>
                </a:solidFill>
                <a:latin typeface="Arial" charset="0"/>
              </a:rPr>
              <a:t> Slightly increased risks of GI toxicity with radiation (diarrhoea, bleeding)</a:t>
            </a:r>
          </a:p>
          <a:p>
            <a:pPr marL="0" indent="0" eaLnBrk="1" hangingPunct="1"/>
            <a:r>
              <a:rPr lang="en-CA" altLang="en-US" sz="2600" dirty="0" smtClean="0">
                <a:solidFill>
                  <a:schemeClr val="bg1"/>
                </a:solidFill>
                <a:latin typeface="Arial" charset="0"/>
              </a:rPr>
              <a:t> Some increased risk of cognitive impairment with whole brain RT, but data are limited</a:t>
            </a:r>
            <a:endParaRPr lang="en-US" altLang="en-US" sz="26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  <a:noFill/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z="3600" b="1" smtClean="0"/>
              <a:t>Age &amp; Treatment toxicity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5800" cy="45720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altLang="en-US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sz="2600" b="1" dirty="0" smtClean="0">
                <a:solidFill>
                  <a:schemeClr val="bg1"/>
                </a:solidFill>
                <a:latin typeface="Arial" charset="0"/>
              </a:rPr>
              <a:t>CHEMOTHERAPY </a:t>
            </a:r>
            <a:r>
              <a:rPr lang="en-US" altLang="en-US" sz="2600" dirty="0" smtClean="0">
                <a:solidFill>
                  <a:schemeClr val="bg1"/>
                </a:solidFill>
                <a:latin typeface="Arial" charset="0"/>
              </a:rPr>
              <a:t>– most data are related to chemotherapy, particularly for the most common solid tumours and lymphoma</a:t>
            </a:r>
          </a:p>
          <a:p>
            <a:pPr marL="0" indent="0" eaLnBrk="1" hangingPunct="1"/>
            <a:r>
              <a:rPr lang="en-CA" altLang="en-US" sz="2600" dirty="0" smtClean="0">
                <a:solidFill>
                  <a:schemeClr val="bg1"/>
                </a:solidFill>
                <a:latin typeface="Arial" charset="0"/>
              </a:rPr>
              <a:t> Greater risk of haematologic toxicity, including febrile neutropenia and sepsis</a:t>
            </a:r>
          </a:p>
          <a:p>
            <a:pPr marL="0" indent="0" eaLnBrk="1" hangingPunct="1"/>
            <a:r>
              <a:rPr lang="en-CA" altLang="en-US" sz="2600" dirty="0" smtClean="0">
                <a:solidFill>
                  <a:schemeClr val="bg1"/>
                </a:solidFill>
                <a:latin typeface="Arial" charset="0"/>
              </a:rPr>
              <a:t> Somewhat increased risk of GI toxicity  (mucositis, diarrhoea)</a:t>
            </a:r>
          </a:p>
          <a:p>
            <a:pPr marL="0" indent="0" eaLnBrk="1" hangingPunct="1"/>
            <a:r>
              <a:rPr lang="en-CA" altLang="en-US" sz="2600" dirty="0" smtClean="0">
                <a:solidFill>
                  <a:schemeClr val="bg1"/>
                </a:solidFill>
                <a:latin typeface="Arial" charset="0"/>
              </a:rPr>
              <a:t> Most other organ system toxicities are only slightly affected or unaffected by age (but recall that many comorbidities are increasingly common with older age)</a:t>
            </a:r>
            <a:endParaRPr lang="en-US" altLang="en-US" sz="26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114300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7653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Q5. Which </a:t>
            </a:r>
            <a:r>
              <a:rPr lang="en-US" dirty="0">
                <a:solidFill>
                  <a:schemeClr val="bg1"/>
                </a:solidFill>
              </a:rPr>
              <a:t>of the following age-related changes </a:t>
            </a:r>
            <a:r>
              <a:rPr lang="en-CA" dirty="0">
                <a:solidFill>
                  <a:schemeClr val="bg1"/>
                </a:solidFill>
              </a:rPr>
              <a:t>may affect the ability of patients to tolerate cancer treatment?</a:t>
            </a:r>
            <a:endParaRPr lang="en-US" u="sng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Reduced muscle mass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Decreased renal function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Decreased hepatic function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Reduced bone marrow reserve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Reduced GI tract mucosal integrity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All of the above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772400" cy="1143000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7653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Q5. Which </a:t>
            </a:r>
            <a:r>
              <a:rPr lang="en-US" dirty="0">
                <a:solidFill>
                  <a:schemeClr val="bg1"/>
                </a:solidFill>
              </a:rPr>
              <a:t>of the following age-related changes </a:t>
            </a:r>
            <a:r>
              <a:rPr lang="en-CA" dirty="0">
                <a:solidFill>
                  <a:schemeClr val="bg1"/>
                </a:solidFill>
              </a:rPr>
              <a:t>may affect the ability of patients to tolerate cancer treatment?</a:t>
            </a:r>
            <a:endParaRPr lang="en-US" u="sng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Reduced muscle mass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Decreased renal function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Decreased hepatic function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Reduced bone marrow reserve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dirty="0">
                <a:solidFill>
                  <a:schemeClr val="bg1"/>
                </a:solidFill>
              </a:rPr>
              <a:t>Reduced GI tract mucosal integrity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CA" sz="2800" b="1" dirty="0"/>
              <a:t>All of the above</a:t>
            </a:r>
            <a:endParaRPr lang="en-US" sz="2800" b="1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Outline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What is geriatric oncology?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Burden of cancer in older adults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What’s so special about growing old?</a:t>
            </a:r>
          </a:p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  <a:latin typeface="Arial" charset="0"/>
              </a:rPr>
              <a:t>Age and treatment toxicity</a:t>
            </a:r>
            <a:endParaRPr lang="en-US" altLang="en-US" sz="28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</a:rPr>
              <a:t>Value of comprehensive geriatric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Outline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What is geriatric oncology?</a:t>
            </a:r>
          </a:p>
          <a:p>
            <a:pPr eaLnBrk="1" hangingPunct="1"/>
            <a:r>
              <a:rPr lang="en-US" altLang="en-US" smtClean="0">
                <a:latin typeface="Arial" charset="0"/>
              </a:rPr>
              <a:t>Burden of cancer in older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Documents and Settings\t08uhn7\My Documents\My Pictures\Bone m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8"/>
            <a:ext cx="9144000" cy="658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Comprehensive geriatric assessment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CG Times" pitchFamily="18" charset="0"/>
                <a:cs typeface="Times New Roman" pitchFamily="18" charset="0"/>
              </a:rPr>
              <a:t>“A multidisciplinary diagnostic process intended to determine a frail elderly person’s medical, psychosocial, and functional capabilities and limitations in order to develop an overall plan for treatment and long-term follow-up” 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cs typeface="Times New Roman" pitchFamily="18" charset="0"/>
              </a:rPr>
              <a:t>Rubenstein, 1982</a:t>
            </a:r>
            <a:r>
              <a:rPr lang="en-CA" altLang="en-US" sz="2800" dirty="0">
                <a:solidFill>
                  <a:schemeClr val="bg1"/>
                </a:solidFill>
              </a:rPr>
              <a:t> 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0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Comprehensive geriatric assessment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Key components of CGA: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Physical Health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Comorbidity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Polypharmacy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</a:rPr>
              <a:t>Nutritional status</a:t>
            </a:r>
            <a:endParaRPr lang="en-US" altLang="en-US" sz="2000" dirty="0">
              <a:solidFill>
                <a:schemeClr val="bg1"/>
              </a:solidFill>
              <a:latin typeface="+mj-lt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Functional status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Psychological function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Cognition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Mood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Socioenvironmental factors</a:t>
            </a:r>
          </a:p>
        </p:txBody>
      </p:sp>
    </p:spTree>
    <p:extLst>
      <p:ext uri="{BB962C8B-B14F-4D97-AF65-F5344CB8AC3E}">
        <p14:creationId xmlns:p14="http://schemas.microsoft.com/office/powerpoint/2010/main" val="3249077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Value of CGA in oncology</a:t>
            </a:r>
            <a:endParaRPr lang="en-US" altLang="en-US" sz="3600" b="1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assessment of older adults with cancer can help: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prognostication (better predict remaining life expectancy and competing risks of mortality from non-cancer causes)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C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conditions that were not known to the oncology team and may influence cancer management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CA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patients to reduce treatment toxicity</a:t>
            </a:r>
            <a:endParaRPr lang="en-US" alt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53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Outline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What is geriatric oncology?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Burden of cancer in older adults</a:t>
            </a: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What’s so special about growing old?</a:t>
            </a:r>
          </a:p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  <a:latin typeface="Arial" charset="0"/>
              </a:rPr>
              <a:t>Age &amp; treatment toxicity</a:t>
            </a:r>
            <a:endParaRPr lang="en-US" altLang="en-US" sz="28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Value of CGA</a:t>
            </a:r>
          </a:p>
          <a:p>
            <a:pPr eaLnBrk="1" hangingPunct="1"/>
            <a:r>
              <a:rPr lang="en-US" altLang="en-US" dirty="0" smtClean="0">
                <a:latin typeface="Arial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Arial" charset="0"/>
              </a:rPr>
              <a:t>Summary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6245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Cancer disproportionately affects older adults in terms of incidence, morbidity, and mortality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Older patients with cancer have more comorbidity, disability, polypharmacy, and altered physiology that impact all aspects of oncology</a:t>
            </a:r>
          </a:p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Evidence base to treat older adults with cancer limited in several ways</a:t>
            </a:r>
            <a:endParaRPr lang="en-US" altLang="en-US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latin typeface="Arial" charset="0"/>
              </a:rPr>
              <a:t>Summary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18000"/>
          </a:xfrm>
        </p:spPr>
        <p:txBody>
          <a:bodyPr/>
          <a:lstStyle/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Risks of cancer treatment due to age are less important than comorbidity in surgery, not particularly important with radiotherapy, but increase risk of several chemotherapy-related toxicities, particularly haematologic complications and GI toxicities</a:t>
            </a:r>
          </a:p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CGA can help oncologists to better characterize and optimize older adults considering cancer treatment</a:t>
            </a:r>
            <a:endParaRPr lang="en-US" altLang="en-US" sz="28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C:\Documents and Settings\t08uhn7\My Documents\My Pictures\Eyetricks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92088"/>
            <a:ext cx="8615362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charset="0"/>
              </a:rPr>
              <a:t>Suggested Reading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18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Pallis</a:t>
            </a:r>
            <a:r>
              <a:rPr lang="en-US" sz="2400" dirty="0">
                <a:solidFill>
                  <a:schemeClr val="bg1"/>
                </a:solidFill>
              </a:rPr>
              <a:t>, A. G., et al. (2010). "EORTC elderly task force position paper: approach to the older cancer patient." European Journal of Cancer </a:t>
            </a:r>
            <a:r>
              <a:rPr lang="en-US" sz="2400" b="1" dirty="0">
                <a:solidFill>
                  <a:schemeClr val="bg1"/>
                </a:solidFill>
              </a:rPr>
              <a:t>46</a:t>
            </a:r>
            <a:r>
              <a:rPr lang="en-US" sz="2400" dirty="0">
                <a:solidFill>
                  <a:schemeClr val="bg1"/>
                </a:solidFill>
              </a:rPr>
              <a:t>(9): 1502-1513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Sawhney</a:t>
            </a:r>
            <a:r>
              <a:rPr lang="en-US" sz="2400" dirty="0">
                <a:solidFill>
                  <a:schemeClr val="bg1"/>
                </a:solidFill>
              </a:rPr>
              <a:t>, R., et al. (2005). "Physiologic aspects of aging: impact on cancer management and decision making, part I." Cancer Journal </a:t>
            </a:r>
            <a:r>
              <a:rPr lang="en-US" sz="2400" b="1" dirty="0">
                <a:solidFill>
                  <a:schemeClr val="bg1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(6): 449-460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Sehl</a:t>
            </a:r>
            <a:r>
              <a:rPr lang="en-US" sz="2400" dirty="0">
                <a:solidFill>
                  <a:schemeClr val="bg1"/>
                </a:solidFill>
              </a:rPr>
              <a:t>, M., et al. (2005). "Physiologic aspects of aging: impact on cancer management and decision making, part II." Cancer Journal </a:t>
            </a:r>
            <a:r>
              <a:rPr lang="en-US" sz="2400" b="1" dirty="0">
                <a:solidFill>
                  <a:schemeClr val="bg1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(6): 461-473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Naeim, A., et al. (2014). "Supportive care considerations for older adults with cancer." Journal of Clinical Oncology </a:t>
            </a:r>
            <a:r>
              <a:rPr lang="en-US" sz="2400" b="1" dirty="0">
                <a:solidFill>
                  <a:schemeClr val="bg1"/>
                </a:solidFill>
              </a:rPr>
              <a:t>32</a:t>
            </a:r>
            <a:r>
              <a:rPr lang="en-US" sz="2400" dirty="0">
                <a:solidFill>
                  <a:schemeClr val="bg1"/>
                </a:solidFill>
              </a:rPr>
              <a:t>(24): 2627-2634.</a:t>
            </a:r>
            <a:endParaRPr lang="en-US" altLang="en-US" sz="24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62000" y="2514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44525" y="5972175"/>
            <a:ext cx="78644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Year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Canadian Population Age 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&gt;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 65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775325" y="6335713"/>
            <a:ext cx="324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Ottawa: Statistics Canada, 2011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flipV="1">
            <a:off x="381000" y="1066800"/>
            <a:ext cx="85058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026" name="Chart 10"/>
          <p:cNvGraphicFramePr>
            <a:graphicFrameLocks/>
          </p:cNvGraphicFramePr>
          <p:nvPr/>
        </p:nvGraphicFramePr>
        <p:xfrm>
          <a:off x="144463" y="1152525"/>
          <a:ext cx="8732837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r:id="rId4" imgW="8730229" imgH="4919898" progId="Excel.Sheet.8">
                  <p:embed/>
                </p:oleObj>
              </mc:Choice>
              <mc:Fallback>
                <p:oleObj r:id="rId4" imgW="8730229" imgH="491989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1152525"/>
                        <a:ext cx="8732837" cy="491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25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Chart 1"/>
          <p:cNvGraphicFramePr>
            <a:graphicFrameLocks/>
          </p:cNvGraphicFramePr>
          <p:nvPr/>
        </p:nvGraphicFramePr>
        <p:xfrm>
          <a:off x="566738" y="536575"/>
          <a:ext cx="8440737" cy="573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r:id="rId3" imgW="8443692" imgH="5730737" progId="Excel.Sheet.8">
                  <p:embed/>
                </p:oleObj>
              </mc:Choice>
              <mc:Fallback>
                <p:oleObj r:id="rId3" imgW="8443692" imgH="5730737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536575"/>
                        <a:ext cx="8440737" cy="573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Cancer and Aging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693738" y="904875"/>
            <a:ext cx="7978775" cy="5286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60%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of cancer occurs in people </a:t>
            </a:r>
            <a:r>
              <a:rPr kumimoji="0" lang="en-US" sz="2800" b="0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&gt;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age 65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2505075" y="6488113"/>
            <a:ext cx="663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Canadian Cancer Statistics, 2012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451225" y="6186488"/>
            <a:ext cx="2673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Age Groups</a:t>
            </a: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 rot="-5400000">
            <a:off x="-951706" y="3332956"/>
            <a:ext cx="2673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Population </a:t>
            </a:r>
            <a:b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with Cancer</a:t>
            </a:r>
          </a:p>
        </p:txBody>
      </p:sp>
    </p:spTree>
    <p:extLst>
      <p:ext uri="{BB962C8B-B14F-4D97-AF65-F5344CB8AC3E}">
        <p14:creationId xmlns:p14="http://schemas.microsoft.com/office/powerpoint/2010/main" val="650648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0" y="304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Cancer and Mortality</a:t>
            </a:r>
          </a:p>
        </p:txBody>
      </p:sp>
      <p:sp>
        <p:nvSpPr>
          <p:cNvPr id="3076" name="Line 5"/>
          <p:cNvSpPr>
            <a:spLocks noChangeShapeType="1"/>
          </p:cNvSpPr>
          <p:nvPr/>
        </p:nvSpPr>
        <p:spPr bwMode="auto">
          <a:xfrm flipV="1">
            <a:off x="381000" y="1066800"/>
            <a:ext cx="85058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3074" name="Chart 1"/>
          <p:cNvGraphicFramePr>
            <a:graphicFrameLocks/>
          </p:cNvGraphicFramePr>
          <p:nvPr/>
        </p:nvGraphicFramePr>
        <p:xfrm>
          <a:off x="276225" y="1346200"/>
          <a:ext cx="891857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r:id="rId4" imgW="8919221" imgH="4163929" progId="Excel.Sheet.8">
                  <p:embed/>
                </p:oleObj>
              </mc:Choice>
              <mc:Fallback>
                <p:oleObj r:id="rId4" imgW="8919221" imgH="4163929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346200"/>
                        <a:ext cx="891857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3450" y="5429250"/>
            <a:ext cx="7239000" cy="5238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Majority of Cancer Deaths Occur in Older Adults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2505075" y="6488113"/>
            <a:ext cx="6638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Canadian Cancer Statistics, 2012</a:t>
            </a:r>
          </a:p>
        </p:txBody>
      </p:sp>
    </p:spTree>
    <p:extLst>
      <p:ext uri="{BB962C8B-B14F-4D97-AF65-F5344CB8AC3E}">
        <p14:creationId xmlns:p14="http://schemas.microsoft.com/office/powerpoint/2010/main" val="39435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Burden of cancer in older adults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Older adults are fastest growing age group in Western countries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About 60% of all cancers occur in age 65+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71% of all cancer deaths in age 65+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Odds of dying from cancer are 16-fold higher in people age 65+ compared to &lt;65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7619</TotalTime>
  <Words>2115</Words>
  <Application>Microsoft Office PowerPoint</Application>
  <PresentationFormat>On-screen Show (4:3)</PresentationFormat>
  <Paragraphs>334</Paragraphs>
  <Slides>58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ＭＳ Ｐゴシック</vt:lpstr>
      <vt:lpstr>Arial</vt:lpstr>
      <vt:lpstr>CG Times</vt:lpstr>
      <vt:lpstr>Helvetica</vt:lpstr>
      <vt:lpstr>StarSymbol</vt:lpstr>
      <vt:lpstr>Symbol</vt:lpstr>
      <vt:lpstr>Times New Roman</vt:lpstr>
      <vt:lpstr>Default Design</vt:lpstr>
      <vt:lpstr>Microsoft Excel 97-2003 Worksheet</vt:lpstr>
      <vt:lpstr>An introduction to Geriatric Oncology</vt:lpstr>
      <vt:lpstr>Learning objectives</vt:lpstr>
      <vt:lpstr>Outline</vt:lpstr>
      <vt:lpstr>What is geriatric oncology?</vt:lpstr>
      <vt:lpstr>Outline</vt:lpstr>
      <vt:lpstr>PowerPoint Presentation</vt:lpstr>
      <vt:lpstr>PowerPoint Presentation</vt:lpstr>
      <vt:lpstr>PowerPoint Presentation</vt:lpstr>
      <vt:lpstr>Burden of cancer in older adults</vt:lpstr>
      <vt:lpstr>Burden of cancer in older adults</vt:lpstr>
      <vt:lpstr>Oncology Quiz</vt:lpstr>
      <vt:lpstr>Oncology Quiz</vt:lpstr>
      <vt:lpstr>Oncology Quiz</vt:lpstr>
      <vt:lpstr>Oncology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Oncology Quiz</vt:lpstr>
      <vt:lpstr>Oncology Quiz</vt:lpstr>
      <vt:lpstr>Oncology Quiz</vt:lpstr>
      <vt:lpstr>Oncology Quiz</vt:lpstr>
      <vt:lpstr>Oncology Quiz</vt:lpstr>
      <vt:lpstr>Oncology Quiz</vt:lpstr>
      <vt:lpstr>Oncology Quiz</vt:lpstr>
      <vt:lpstr>Oncology Quiz</vt:lpstr>
      <vt:lpstr>Outline</vt:lpstr>
      <vt:lpstr>PowerPoint Presentation</vt:lpstr>
      <vt:lpstr>PowerPoint Presentation</vt:lpstr>
      <vt:lpstr>What’s so special about growing old?</vt:lpstr>
      <vt:lpstr>What’s so special about growing old?</vt:lpstr>
      <vt:lpstr>PowerPoint Presentation</vt:lpstr>
      <vt:lpstr>Altered physiology/organ reserve</vt:lpstr>
      <vt:lpstr>PowerPoint Presentation</vt:lpstr>
      <vt:lpstr>PowerPoint Presentation</vt:lpstr>
      <vt:lpstr>Age, comorbidity &amp; life expectancy</vt:lpstr>
      <vt:lpstr>Limited oncology evidence base</vt:lpstr>
      <vt:lpstr>Outline</vt:lpstr>
      <vt:lpstr>PowerPoint Presentation</vt:lpstr>
      <vt:lpstr>Age &amp; Treatment toxicity</vt:lpstr>
      <vt:lpstr>Age &amp; Treatment toxicity</vt:lpstr>
      <vt:lpstr>Age &amp; Treatment toxicity</vt:lpstr>
      <vt:lpstr>Age &amp; Treatment toxicity</vt:lpstr>
      <vt:lpstr>PowerPoint Presentation</vt:lpstr>
      <vt:lpstr>PowerPoint Presentation</vt:lpstr>
      <vt:lpstr>Outline</vt:lpstr>
      <vt:lpstr>PowerPoint Presentation</vt:lpstr>
      <vt:lpstr>Comprehensive geriatric assessment</vt:lpstr>
      <vt:lpstr>Comprehensive geriatric assessment</vt:lpstr>
      <vt:lpstr>Value of CGA in oncology</vt:lpstr>
      <vt:lpstr>Outline</vt:lpstr>
      <vt:lpstr>Summary</vt:lpstr>
      <vt:lpstr>Summary</vt:lpstr>
      <vt:lpstr>PowerPoint Presentation</vt:lpstr>
      <vt:lpstr>Suggested Reading</vt:lpstr>
    </vt:vector>
  </TitlesOfParts>
  <Company>MSKCC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HurriaA</dc:creator>
  <cp:lastModifiedBy>Yoga</cp:lastModifiedBy>
  <cp:revision>428</cp:revision>
  <dcterms:created xsi:type="dcterms:W3CDTF">2001-01-26T22:14:23Z</dcterms:created>
  <dcterms:modified xsi:type="dcterms:W3CDTF">2021-04-17T15:09:52Z</dcterms:modified>
</cp:coreProperties>
</file>