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36"/>
  </p:notesMasterIdLst>
  <p:sldIdLst>
    <p:sldId id="257" r:id="rId2"/>
    <p:sldId id="261" r:id="rId3"/>
    <p:sldId id="291" r:id="rId4"/>
    <p:sldId id="264"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94" r:id="rId26"/>
    <p:sldId id="283" r:id="rId27"/>
    <p:sldId id="298" r:id="rId28"/>
    <p:sldId id="297" r:id="rId29"/>
    <p:sldId id="284" r:id="rId30"/>
    <p:sldId id="287" r:id="rId31"/>
    <p:sldId id="288" r:id="rId32"/>
    <p:sldId id="289" r:id="rId33"/>
    <p:sldId id="290" r:id="rId34"/>
    <p:sldId id="25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1" autoAdjust="0"/>
  </p:normalViewPr>
  <p:slideViewPr>
    <p:cSldViewPr snapToGrid="0">
      <p:cViewPr varScale="1">
        <p:scale>
          <a:sx n="105" d="100"/>
          <a:sy n="105" d="100"/>
        </p:scale>
        <p:origin x="14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74D8C-BD1C-4E16-958B-B58EA87AC3B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8901E050-5609-424E-B7C1-366CC3C01893}">
      <dgm:prSet/>
      <dgm:spPr/>
      <dgm:t>
        <a:bodyPr/>
        <a:lstStyle/>
        <a:p>
          <a:pPr rtl="0"/>
          <a:r>
            <a:rPr lang="en-US" dirty="0" smtClean="0"/>
            <a:t>Temperature in the older patient may be on the lower end of the normal range due to decrease in metabolic rate, loss of muscle mass, and other factors</a:t>
          </a:r>
          <a:endParaRPr lang="en-CA" dirty="0"/>
        </a:p>
      </dgm:t>
    </dgm:pt>
    <dgm:pt modelId="{F77B7A9A-81E3-4AC3-AC9E-2E266E0309E4}" type="parTrans" cxnId="{F7E87322-3CBB-4564-A24F-0C904559DF99}">
      <dgm:prSet/>
      <dgm:spPr/>
      <dgm:t>
        <a:bodyPr/>
        <a:lstStyle/>
        <a:p>
          <a:endParaRPr lang="en-US"/>
        </a:p>
      </dgm:t>
    </dgm:pt>
    <dgm:pt modelId="{195E1A95-1C23-43CA-8C27-43CD16624F03}" type="sibTrans" cxnId="{F7E87322-3CBB-4564-A24F-0C904559DF99}">
      <dgm:prSet/>
      <dgm:spPr/>
      <dgm:t>
        <a:bodyPr/>
        <a:lstStyle/>
        <a:p>
          <a:endParaRPr lang="en-US"/>
        </a:p>
      </dgm:t>
    </dgm:pt>
    <dgm:pt modelId="{D92C770D-FF33-4627-92D9-E0208E3C14B7}">
      <dgm:prSet/>
      <dgm:spPr/>
      <dgm:t>
        <a:bodyPr/>
        <a:lstStyle/>
        <a:p>
          <a:pPr rtl="0"/>
          <a:r>
            <a:rPr lang="en-US" dirty="0" smtClean="0"/>
            <a:t>Older patients are less able to raise their temperature (have a fever) due to impaired thermoregulation when they do become ill </a:t>
          </a:r>
          <a:endParaRPr lang="en-CA" dirty="0"/>
        </a:p>
      </dgm:t>
    </dgm:pt>
    <dgm:pt modelId="{A1654446-B2D3-4565-817D-88190A8E760C}" type="parTrans" cxnId="{5ECEFBC1-EA01-47D2-A25E-5C3954BC805B}">
      <dgm:prSet/>
      <dgm:spPr/>
      <dgm:t>
        <a:bodyPr/>
        <a:lstStyle/>
        <a:p>
          <a:endParaRPr lang="en-US"/>
        </a:p>
      </dgm:t>
    </dgm:pt>
    <dgm:pt modelId="{8BFF92D6-ABD7-46A9-A246-3060A0367CB4}" type="sibTrans" cxnId="{5ECEFBC1-EA01-47D2-A25E-5C3954BC805B}">
      <dgm:prSet/>
      <dgm:spPr/>
      <dgm:t>
        <a:bodyPr/>
        <a:lstStyle/>
        <a:p>
          <a:endParaRPr lang="en-US"/>
        </a:p>
      </dgm:t>
    </dgm:pt>
    <dgm:pt modelId="{353DF7C2-053E-43DA-8FAD-3CAAD653B27D}">
      <dgm:prSet/>
      <dgm:spPr/>
      <dgm:t>
        <a:bodyPr/>
        <a:lstStyle/>
        <a:p>
          <a:pPr rtl="0"/>
          <a:r>
            <a:rPr lang="en-US" dirty="0" smtClean="0"/>
            <a:t>Always check the baseline temp and change in temp in frail old patients e.g. nursing home patient </a:t>
          </a:r>
          <a:endParaRPr lang="en-CA" dirty="0"/>
        </a:p>
      </dgm:t>
    </dgm:pt>
    <dgm:pt modelId="{9FB8F538-83DC-4647-99CC-8083F91625FA}" type="parTrans" cxnId="{9E83D1EE-52D8-40D5-8380-1AFAA09EC9B3}">
      <dgm:prSet/>
      <dgm:spPr/>
      <dgm:t>
        <a:bodyPr/>
        <a:lstStyle/>
        <a:p>
          <a:endParaRPr lang="en-US"/>
        </a:p>
      </dgm:t>
    </dgm:pt>
    <dgm:pt modelId="{C3499535-0F0C-42A0-B01F-5041AAA44622}" type="sibTrans" cxnId="{9E83D1EE-52D8-40D5-8380-1AFAA09EC9B3}">
      <dgm:prSet/>
      <dgm:spPr/>
      <dgm:t>
        <a:bodyPr/>
        <a:lstStyle/>
        <a:p>
          <a:endParaRPr lang="en-US"/>
        </a:p>
      </dgm:t>
    </dgm:pt>
    <dgm:pt modelId="{51D44177-3574-4040-8556-5ED3FBCDCEF3}">
      <dgm:prSet/>
      <dgm:spPr/>
      <dgm:t>
        <a:bodyPr/>
        <a:lstStyle/>
        <a:p>
          <a:pPr rtl="0"/>
          <a:r>
            <a:rPr lang="en-US" dirty="0" smtClean="0"/>
            <a:t>A temp of 37.5 may indicate a serious illness in a frail patient</a:t>
          </a:r>
          <a:endParaRPr lang="en-CA" dirty="0"/>
        </a:p>
      </dgm:t>
    </dgm:pt>
    <dgm:pt modelId="{2CB1316F-E042-4C07-9249-2AE79C874B7C}" type="parTrans" cxnId="{72EC47A0-E7B4-452B-AFF2-632A96B6DEFD}">
      <dgm:prSet/>
      <dgm:spPr/>
      <dgm:t>
        <a:bodyPr/>
        <a:lstStyle/>
        <a:p>
          <a:endParaRPr lang="en-US"/>
        </a:p>
      </dgm:t>
    </dgm:pt>
    <dgm:pt modelId="{E7A19D34-B6B8-4BE1-803E-7596C37DEDEB}" type="sibTrans" cxnId="{72EC47A0-E7B4-452B-AFF2-632A96B6DEFD}">
      <dgm:prSet/>
      <dgm:spPr/>
      <dgm:t>
        <a:bodyPr/>
        <a:lstStyle/>
        <a:p>
          <a:endParaRPr lang="en-US"/>
        </a:p>
      </dgm:t>
    </dgm:pt>
    <dgm:pt modelId="{76ADE65A-998B-4B03-A29D-613406D04217}">
      <dgm:prSet/>
      <dgm:spPr/>
      <dgm:t>
        <a:bodyPr/>
        <a:lstStyle/>
        <a:p>
          <a:pPr rtl="0"/>
          <a:r>
            <a:rPr lang="en-US" dirty="0" smtClean="0"/>
            <a:t>Bottom line is when they have a fever take it seriously, but absence of fever does not exclude an infection</a:t>
          </a:r>
          <a:endParaRPr lang="en-CA" dirty="0"/>
        </a:p>
      </dgm:t>
    </dgm:pt>
    <dgm:pt modelId="{A8A818DC-FB1F-4CD7-B7A2-F444C4DC6A74}" type="parTrans" cxnId="{599EFDB9-9FF2-43F3-BC78-99772CB935C1}">
      <dgm:prSet/>
      <dgm:spPr/>
      <dgm:t>
        <a:bodyPr/>
        <a:lstStyle/>
        <a:p>
          <a:endParaRPr lang="en-US"/>
        </a:p>
      </dgm:t>
    </dgm:pt>
    <dgm:pt modelId="{CE57707B-B342-4894-B0CE-D7665AEDE3A5}" type="sibTrans" cxnId="{599EFDB9-9FF2-43F3-BC78-99772CB935C1}">
      <dgm:prSet/>
      <dgm:spPr/>
      <dgm:t>
        <a:bodyPr/>
        <a:lstStyle/>
        <a:p>
          <a:endParaRPr lang="en-US"/>
        </a:p>
      </dgm:t>
    </dgm:pt>
    <dgm:pt modelId="{12919049-EB1A-4C70-AC97-BFD2B1C5F13B}" type="pres">
      <dgm:prSet presAssocID="{2F674D8C-BD1C-4E16-958B-B58EA87AC3BF}" presName="linear" presStyleCnt="0">
        <dgm:presLayoutVars>
          <dgm:animLvl val="lvl"/>
          <dgm:resizeHandles val="exact"/>
        </dgm:presLayoutVars>
      </dgm:prSet>
      <dgm:spPr/>
      <dgm:t>
        <a:bodyPr/>
        <a:lstStyle/>
        <a:p>
          <a:endParaRPr lang="en-US"/>
        </a:p>
      </dgm:t>
    </dgm:pt>
    <dgm:pt modelId="{39E55549-2F93-4C2C-8FB2-24BB5F92173A}" type="pres">
      <dgm:prSet presAssocID="{8901E050-5609-424E-B7C1-366CC3C01893}" presName="parentText" presStyleLbl="node1" presStyleIdx="0" presStyleCnt="5">
        <dgm:presLayoutVars>
          <dgm:chMax val="0"/>
          <dgm:bulletEnabled val="1"/>
        </dgm:presLayoutVars>
      </dgm:prSet>
      <dgm:spPr/>
      <dgm:t>
        <a:bodyPr/>
        <a:lstStyle/>
        <a:p>
          <a:endParaRPr lang="en-US"/>
        </a:p>
      </dgm:t>
    </dgm:pt>
    <dgm:pt modelId="{7122A962-230A-4186-A803-C7FC24A47722}" type="pres">
      <dgm:prSet presAssocID="{195E1A95-1C23-43CA-8C27-43CD16624F03}" presName="spacer" presStyleCnt="0"/>
      <dgm:spPr/>
      <dgm:t>
        <a:bodyPr/>
        <a:lstStyle/>
        <a:p>
          <a:endParaRPr lang="en-CA"/>
        </a:p>
      </dgm:t>
    </dgm:pt>
    <dgm:pt modelId="{C5CE341E-8DD0-4718-A29A-A6CECF7AF0F2}" type="pres">
      <dgm:prSet presAssocID="{D92C770D-FF33-4627-92D9-E0208E3C14B7}" presName="parentText" presStyleLbl="node1" presStyleIdx="1" presStyleCnt="5">
        <dgm:presLayoutVars>
          <dgm:chMax val="0"/>
          <dgm:bulletEnabled val="1"/>
        </dgm:presLayoutVars>
      </dgm:prSet>
      <dgm:spPr/>
      <dgm:t>
        <a:bodyPr/>
        <a:lstStyle/>
        <a:p>
          <a:endParaRPr lang="en-US"/>
        </a:p>
      </dgm:t>
    </dgm:pt>
    <dgm:pt modelId="{60FED0B3-A5DA-45D7-BEC0-3C255708A0E5}" type="pres">
      <dgm:prSet presAssocID="{8BFF92D6-ABD7-46A9-A246-3060A0367CB4}" presName="spacer" presStyleCnt="0"/>
      <dgm:spPr/>
      <dgm:t>
        <a:bodyPr/>
        <a:lstStyle/>
        <a:p>
          <a:endParaRPr lang="en-CA"/>
        </a:p>
      </dgm:t>
    </dgm:pt>
    <dgm:pt modelId="{EC865E75-B09C-4299-967C-A5D2971D0AF4}" type="pres">
      <dgm:prSet presAssocID="{353DF7C2-053E-43DA-8FAD-3CAAD653B27D}" presName="parentText" presStyleLbl="node1" presStyleIdx="2" presStyleCnt="5">
        <dgm:presLayoutVars>
          <dgm:chMax val="0"/>
          <dgm:bulletEnabled val="1"/>
        </dgm:presLayoutVars>
      </dgm:prSet>
      <dgm:spPr/>
      <dgm:t>
        <a:bodyPr/>
        <a:lstStyle/>
        <a:p>
          <a:endParaRPr lang="en-US"/>
        </a:p>
      </dgm:t>
    </dgm:pt>
    <dgm:pt modelId="{8A839468-7C12-4A0D-A28A-87512362090A}" type="pres">
      <dgm:prSet presAssocID="{C3499535-0F0C-42A0-B01F-5041AAA44622}" presName="spacer" presStyleCnt="0"/>
      <dgm:spPr/>
      <dgm:t>
        <a:bodyPr/>
        <a:lstStyle/>
        <a:p>
          <a:endParaRPr lang="en-CA"/>
        </a:p>
      </dgm:t>
    </dgm:pt>
    <dgm:pt modelId="{F9594CAA-4F7F-4AE8-8FA3-52EA7976B455}" type="pres">
      <dgm:prSet presAssocID="{51D44177-3574-4040-8556-5ED3FBCDCEF3}" presName="parentText" presStyleLbl="node1" presStyleIdx="3" presStyleCnt="5">
        <dgm:presLayoutVars>
          <dgm:chMax val="0"/>
          <dgm:bulletEnabled val="1"/>
        </dgm:presLayoutVars>
      </dgm:prSet>
      <dgm:spPr/>
      <dgm:t>
        <a:bodyPr/>
        <a:lstStyle/>
        <a:p>
          <a:endParaRPr lang="en-US"/>
        </a:p>
      </dgm:t>
    </dgm:pt>
    <dgm:pt modelId="{A1116CEF-CE41-436A-B8D9-34F03E07F74F}" type="pres">
      <dgm:prSet presAssocID="{E7A19D34-B6B8-4BE1-803E-7596C37DEDEB}" presName="spacer" presStyleCnt="0"/>
      <dgm:spPr/>
      <dgm:t>
        <a:bodyPr/>
        <a:lstStyle/>
        <a:p>
          <a:endParaRPr lang="en-CA"/>
        </a:p>
      </dgm:t>
    </dgm:pt>
    <dgm:pt modelId="{02B8875F-0477-492B-9F38-1F30586A28A7}" type="pres">
      <dgm:prSet presAssocID="{76ADE65A-998B-4B03-A29D-613406D04217}" presName="parentText" presStyleLbl="node1" presStyleIdx="4" presStyleCnt="5">
        <dgm:presLayoutVars>
          <dgm:chMax val="0"/>
          <dgm:bulletEnabled val="1"/>
        </dgm:presLayoutVars>
      </dgm:prSet>
      <dgm:spPr/>
      <dgm:t>
        <a:bodyPr/>
        <a:lstStyle/>
        <a:p>
          <a:endParaRPr lang="en-US"/>
        </a:p>
      </dgm:t>
    </dgm:pt>
  </dgm:ptLst>
  <dgm:cxnLst>
    <dgm:cxn modelId="{F9B7B88B-6CC1-4F8A-B6DB-8BA7A2098C73}" type="presOf" srcId="{76ADE65A-998B-4B03-A29D-613406D04217}" destId="{02B8875F-0477-492B-9F38-1F30586A28A7}" srcOrd="0" destOrd="0" presId="urn:microsoft.com/office/officeart/2005/8/layout/vList2"/>
    <dgm:cxn modelId="{468C7001-126E-4FD3-9530-0F5E102E896C}" type="presOf" srcId="{51D44177-3574-4040-8556-5ED3FBCDCEF3}" destId="{F9594CAA-4F7F-4AE8-8FA3-52EA7976B455}" srcOrd="0" destOrd="0" presId="urn:microsoft.com/office/officeart/2005/8/layout/vList2"/>
    <dgm:cxn modelId="{65053BCC-4FAD-44BE-837D-A976815D806C}" type="presOf" srcId="{8901E050-5609-424E-B7C1-366CC3C01893}" destId="{39E55549-2F93-4C2C-8FB2-24BB5F92173A}" srcOrd="0" destOrd="0" presId="urn:microsoft.com/office/officeart/2005/8/layout/vList2"/>
    <dgm:cxn modelId="{F7E87322-3CBB-4564-A24F-0C904559DF99}" srcId="{2F674D8C-BD1C-4E16-958B-B58EA87AC3BF}" destId="{8901E050-5609-424E-B7C1-366CC3C01893}" srcOrd="0" destOrd="0" parTransId="{F77B7A9A-81E3-4AC3-AC9E-2E266E0309E4}" sibTransId="{195E1A95-1C23-43CA-8C27-43CD16624F03}"/>
    <dgm:cxn modelId="{3D856723-2EEB-4DDD-9C99-A99E7D1C2226}" type="presOf" srcId="{D92C770D-FF33-4627-92D9-E0208E3C14B7}" destId="{C5CE341E-8DD0-4718-A29A-A6CECF7AF0F2}" srcOrd="0" destOrd="0" presId="urn:microsoft.com/office/officeart/2005/8/layout/vList2"/>
    <dgm:cxn modelId="{72EC47A0-E7B4-452B-AFF2-632A96B6DEFD}" srcId="{2F674D8C-BD1C-4E16-958B-B58EA87AC3BF}" destId="{51D44177-3574-4040-8556-5ED3FBCDCEF3}" srcOrd="3" destOrd="0" parTransId="{2CB1316F-E042-4C07-9249-2AE79C874B7C}" sibTransId="{E7A19D34-B6B8-4BE1-803E-7596C37DEDEB}"/>
    <dgm:cxn modelId="{0B54793A-DDEA-42E5-B0A4-9DE27CDB8936}" type="presOf" srcId="{2F674D8C-BD1C-4E16-958B-B58EA87AC3BF}" destId="{12919049-EB1A-4C70-AC97-BFD2B1C5F13B}" srcOrd="0" destOrd="0" presId="urn:microsoft.com/office/officeart/2005/8/layout/vList2"/>
    <dgm:cxn modelId="{907D3124-7524-425C-BE8D-F2189EA624A0}" type="presOf" srcId="{353DF7C2-053E-43DA-8FAD-3CAAD653B27D}" destId="{EC865E75-B09C-4299-967C-A5D2971D0AF4}" srcOrd="0" destOrd="0" presId="urn:microsoft.com/office/officeart/2005/8/layout/vList2"/>
    <dgm:cxn modelId="{599EFDB9-9FF2-43F3-BC78-99772CB935C1}" srcId="{2F674D8C-BD1C-4E16-958B-B58EA87AC3BF}" destId="{76ADE65A-998B-4B03-A29D-613406D04217}" srcOrd="4" destOrd="0" parTransId="{A8A818DC-FB1F-4CD7-B7A2-F444C4DC6A74}" sibTransId="{CE57707B-B342-4894-B0CE-D7665AEDE3A5}"/>
    <dgm:cxn modelId="{5ECEFBC1-EA01-47D2-A25E-5C3954BC805B}" srcId="{2F674D8C-BD1C-4E16-958B-B58EA87AC3BF}" destId="{D92C770D-FF33-4627-92D9-E0208E3C14B7}" srcOrd="1" destOrd="0" parTransId="{A1654446-B2D3-4565-817D-88190A8E760C}" sibTransId="{8BFF92D6-ABD7-46A9-A246-3060A0367CB4}"/>
    <dgm:cxn modelId="{9E83D1EE-52D8-40D5-8380-1AFAA09EC9B3}" srcId="{2F674D8C-BD1C-4E16-958B-B58EA87AC3BF}" destId="{353DF7C2-053E-43DA-8FAD-3CAAD653B27D}" srcOrd="2" destOrd="0" parTransId="{9FB8F538-83DC-4647-99CC-8083F91625FA}" sibTransId="{C3499535-0F0C-42A0-B01F-5041AAA44622}"/>
    <dgm:cxn modelId="{5AE94CB5-A349-4C7F-AD4C-028A7CE166BD}" type="presParOf" srcId="{12919049-EB1A-4C70-AC97-BFD2B1C5F13B}" destId="{39E55549-2F93-4C2C-8FB2-24BB5F92173A}" srcOrd="0" destOrd="0" presId="urn:microsoft.com/office/officeart/2005/8/layout/vList2"/>
    <dgm:cxn modelId="{1100CD34-2A6F-4DD0-9666-D67BA0BEDD33}" type="presParOf" srcId="{12919049-EB1A-4C70-AC97-BFD2B1C5F13B}" destId="{7122A962-230A-4186-A803-C7FC24A47722}" srcOrd="1" destOrd="0" presId="urn:microsoft.com/office/officeart/2005/8/layout/vList2"/>
    <dgm:cxn modelId="{46EA1B64-5C0D-45D8-8AEE-D30B2405F46E}" type="presParOf" srcId="{12919049-EB1A-4C70-AC97-BFD2B1C5F13B}" destId="{C5CE341E-8DD0-4718-A29A-A6CECF7AF0F2}" srcOrd="2" destOrd="0" presId="urn:microsoft.com/office/officeart/2005/8/layout/vList2"/>
    <dgm:cxn modelId="{F26A4650-631A-47DB-9006-CC6C10FC404F}" type="presParOf" srcId="{12919049-EB1A-4C70-AC97-BFD2B1C5F13B}" destId="{60FED0B3-A5DA-45D7-BEC0-3C255708A0E5}" srcOrd="3" destOrd="0" presId="urn:microsoft.com/office/officeart/2005/8/layout/vList2"/>
    <dgm:cxn modelId="{4660CD50-7DDD-4A90-BD42-2E2AB077F7D9}" type="presParOf" srcId="{12919049-EB1A-4C70-AC97-BFD2B1C5F13B}" destId="{EC865E75-B09C-4299-967C-A5D2971D0AF4}" srcOrd="4" destOrd="0" presId="urn:microsoft.com/office/officeart/2005/8/layout/vList2"/>
    <dgm:cxn modelId="{6A2F29D0-DABD-4FB1-AD58-A3D691ECCBCB}" type="presParOf" srcId="{12919049-EB1A-4C70-AC97-BFD2B1C5F13B}" destId="{8A839468-7C12-4A0D-A28A-87512362090A}" srcOrd="5" destOrd="0" presId="urn:microsoft.com/office/officeart/2005/8/layout/vList2"/>
    <dgm:cxn modelId="{3ACADADD-7C9E-4E31-8F62-F72B7AD65DBD}" type="presParOf" srcId="{12919049-EB1A-4C70-AC97-BFD2B1C5F13B}" destId="{F9594CAA-4F7F-4AE8-8FA3-52EA7976B455}" srcOrd="6" destOrd="0" presId="urn:microsoft.com/office/officeart/2005/8/layout/vList2"/>
    <dgm:cxn modelId="{1D6EEA44-0F69-49AE-AE6C-F580547A35A9}" type="presParOf" srcId="{12919049-EB1A-4C70-AC97-BFD2B1C5F13B}" destId="{A1116CEF-CE41-436A-B8D9-34F03E07F74F}" srcOrd="7" destOrd="0" presId="urn:microsoft.com/office/officeart/2005/8/layout/vList2"/>
    <dgm:cxn modelId="{FA3A000C-8AC5-4AD2-A8DC-E0E974B114ED}" type="presParOf" srcId="{12919049-EB1A-4C70-AC97-BFD2B1C5F13B}" destId="{02B8875F-0477-492B-9F38-1F30586A28A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439A29-7E0B-49EB-B3EE-BD56FD29BAF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A7EA2FF1-EBC7-4CF5-8DB9-4AC91962472A}">
      <dgm:prSet/>
      <dgm:spPr/>
      <dgm:t>
        <a:bodyPr/>
        <a:lstStyle/>
        <a:p>
          <a:pPr rtl="0"/>
          <a:r>
            <a:rPr lang="en-US" dirty="0" smtClean="0"/>
            <a:t>Footwear:</a:t>
          </a:r>
          <a:endParaRPr lang="en-CA" dirty="0"/>
        </a:p>
      </dgm:t>
    </dgm:pt>
    <dgm:pt modelId="{BC8D8B0F-5EAE-4230-91CF-6CAA84F788A9}" type="parTrans" cxnId="{01ED82C1-7E0F-4924-8200-ABD47B1BFE00}">
      <dgm:prSet/>
      <dgm:spPr/>
      <dgm:t>
        <a:bodyPr/>
        <a:lstStyle/>
        <a:p>
          <a:endParaRPr lang="en-CA"/>
        </a:p>
      </dgm:t>
    </dgm:pt>
    <dgm:pt modelId="{5C2C51EA-AFFA-43C4-BA65-738BA43BBDDF}" type="sibTrans" cxnId="{01ED82C1-7E0F-4924-8200-ABD47B1BFE00}">
      <dgm:prSet/>
      <dgm:spPr/>
      <dgm:t>
        <a:bodyPr/>
        <a:lstStyle/>
        <a:p>
          <a:endParaRPr lang="en-CA"/>
        </a:p>
      </dgm:t>
    </dgm:pt>
    <dgm:pt modelId="{71D6C395-D021-4697-912A-5E3EBC7EFD56}">
      <dgm:prSet custT="1"/>
      <dgm:spPr/>
      <dgm:t>
        <a:bodyPr/>
        <a:lstStyle/>
        <a:p>
          <a:pPr rtl="0"/>
          <a:r>
            <a:rPr lang="en-US" sz="1200" dirty="0" smtClean="0"/>
            <a:t>Can they remove and replace shoes and socks without assistance?</a:t>
          </a:r>
          <a:endParaRPr lang="en-CA" sz="1200" dirty="0"/>
        </a:p>
      </dgm:t>
    </dgm:pt>
    <dgm:pt modelId="{68998581-9CC5-4DD0-A60E-E634C957A4D0}" type="parTrans" cxnId="{E7060807-B929-4603-A15E-0E52EE56BD62}">
      <dgm:prSet/>
      <dgm:spPr/>
      <dgm:t>
        <a:bodyPr/>
        <a:lstStyle/>
        <a:p>
          <a:endParaRPr lang="en-CA"/>
        </a:p>
      </dgm:t>
    </dgm:pt>
    <dgm:pt modelId="{349417BF-1E1F-4B01-9C70-4A99F99D1867}" type="sibTrans" cxnId="{E7060807-B929-4603-A15E-0E52EE56BD62}">
      <dgm:prSet/>
      <dgm:spPr/>
      <dgm:t>
        <a:bodyPr/>
        <a:lstStyle/>
        <a:p>
          <a:endParaRPr lang="en-CA"/>
        </a:p>
      </dgm:t>
    </dgm:pt>
    <dgm:pt modelId="{EFCC3958-349F-48B7-8E83-F7721844D35D}">
      <dgm:prSet custT="1"/>
      <dgm:spPr/>
      <dgm:t>
        <a:bodyPr/>
        <a:lstStyle/>
        <a:p>
          <a:pPr rtl="0"/>
          <a:r>
            <a:rPr lang="en-US" sz="1200" dirty="0" smtClean="0"/>
            <a:t>What type of shoes are they wearing (e.g., slip on, laces, Velcro)?</a:t>
          </a:r>
          <a:endParaRPr lang="en-CA" sz="1200" dirty="0"/>
        </a:p>
      </dgm:t>
    </dgm:pt>
    <dgm:pt modelId="{D6126BB3-E9D3-4F8B-B6D2-A116CC21A118}" type="parTrans" cxnId="{1EAD5F53-4C92-46DE-B7E1-EEFE2A28815B}">
      <dgm:prSet/>
      <dgm:spPr/>
      <dgm:t>
        <a:bodyPr/>
        <a:lstStyle/>
        <a:p>
          <a:endParaRPr lang="en-CA"/>
        </a:p>
      </dgm:t>
    </dgm:pt>
    <dgm:pt modelId="{64CAD98F-16FD-46D3-AF8F-D8460FB1C4EA}" type="sibTrans" cxnId="{1EAD5F53-4C92-46DE-B7E1-EEFE2A28815B}">
      <dgm:prSet/>
      <dgm:spPr/>
      <dgm:t>
        <a:bodyPr/>
        <a:lstStyle/>
        <a:p>
          <a:endParaRPr lang="en-CA"/>
        </a:p>
      </dgm:t>
    </dgm:pt>
    <dgm:pt modelId="{002EBCE6-5FE0-4CAD-9A72-9A058AFC2193}">
      <dgm:prSet custT="1"/>
      <dgm:spPr/>
      <dgm:t>
        <a:bodyPr/>
        <a:lstStyle/>
        <a:p>
          <a:pPr rtl="0"/>
          <a:r>
            <a:rPr lang="en-US" sz="1200" dirty="0" smtClean="0"/>
            <a:t>How worn is the footwear? Is it appropriate for the season? Is it safe ?</a:t>
          </a:r>
          <a:endParaRPr lang="en-CA" sz="1200" dirty="0"/>
        </a:p>
      </dgm:t>
    </dgm:pt>
    <dgm:pt modelId="{F7DF76AE-45F7-4820-AF76-E5E0E56670F2}" type="parTrans" cxnId="{60B520D2-DA8B-4E3B-9E9C-2C620FFBF2DD}">
      <dgm:prSet/>
      <dgm:spPr/>
      <dgm:t>
        <a:bodyPr/>
        <a:lstStyle/>
        <a:p>
          <a:endParaRPr lang="en-CA"/>
        </a:p>
      </dgm:t>
    </dgm:pt>
    <dgm:pt modelId="{E8C07AEF-4F9F-41CB-B83B-F984BE265845}" type="sibTrans" cxnId="{60B520D2-DA8B-4E3B-9E9C-2C620FFBF2DD}">
      <dgm:prSet/>
      <dgm:spPr/>
      <dgm:t>
        <a:bodyPr/>
        <a:lstStyle/>
        <a:p>
          <a:endParaRPr lang="en-CA"/>
        </a:p>
      </dgm:t>
    </dgm:pt>
    <dgm:pt modelId="{2BFC4DCF-2163-4D7A-AC9E-81DBC8C9CDDC}">
      <dgm:prSet custT="1"/>
      <dgm:spPr/>
      <dgm:t>
        <a:bodyPr/>
        <a:lstStyle/>
        <a:p>
          <a:pPr rtl="0"/>
          <a:r>
            <a:rPr lang="en-US" sz="1200" dirty="0" smtClean="0"/>
            <a:t>Are they wearing socks?</a:t>
          </a:r>
          <a:endParaRPr lang="en-CA" sz="1200" dirty="0"/>
        </a:p>
      </dgm:t>
    </dgm:pt>
    <dgm:pt modelId="{0AB469D8-091E-4375-98D5-4F2CD5B3E0CE}" type="parTrans" cxnId="{5AA55FD4-FBBB-4857-9DDD-4D64DD03ECAB}">
      <dgm:prSet/>
      <dgm:spPr/>
      <dgm:t>
        <a:bodyPr/>
        <a:lstStyle/>
        <a:p>
          <a:endParaRPr lang="en-CA"/>
        </a:p>
      </dgm:t>
    </dgm:pt>
    <dgm:pt modelId="{7648808C-A0B8-43D6-BAED-E6C0B5091BBE}" type="sibTrans" cxnId="{5AA55FD4-FBBB-4857-9DDD-4D64DD03ECAB}">
      <dgm:prSet/>
      <dgm:spPr/>
      <dgm:t>
        <a:bodyPr/>
        <a:lstStyle/>
        <a:p>
          <a:endParaRPr lang="en-CA"/>
        </a:p>
      </dgm:t>
    </dgm:pt>
    <dgm:pt modelId="{259209E4-4AFC-4D7D-B6FE-EEA6B55808EB}">
      <dgm:prSet/>
      <dgm:spPr/>
      <dgm:t>
        <a:bodyPr/>
        <a:lstStyle/>
        <a:p>
          <a:pPr rtl="0"/>
          <a:r>
            <a:rPr lang="en-CA" dirty="0" smtClean="0"/>
            <a:t>Skin</a:t>
          </a:r>
        </a:p>
        <a:p>
          <a:pPr rtl="0"/>
          <a:r>
            <a:rPr lang="en-US" dirty="0" smtClean="0"/>
            <a:t>inspection  :</a:t>
          </a:r>
          <a:endParaRPr lang="en-CA" dirty="0"/>
        </a:p>
      </dgm:t>
    </dgm:pt>
    <dgm:pt modelId="{06452B31-DAE0-465D-BC55-80ABDC15AF80}" type="parTrans" cxnId="{FD1DC99A-54D1-48C8-A1AB-16DCC0CFFF1D}">
      <dgm:prSet/>
      <dgm:spPr/>
      <dgm:t>
        <a:bodyPr/>
        <a:lstStyle/>
        <a:p>
          <a:endParaRPr lang="en-CA"/>
        </a:p>
      </dgm:t>
    </dgm:pt>
    <dgm:pt modelId="{96781616-3637-453D-886A-C7A9D416E029}" type="sibTrans" cxnId="{FD1DC99A-54D1-48C8-A1AB-16DCC0CFFF1D}">
      <dgm:prSet/>
      <dgm:spPr/>
      <dgm:t>
        <a:bodyPr/>
        <a:lstStyle/>
        <a:p>
          <a:endParaRPr lang="en-CA"/>
        </a:p>
      </dgm:t>
    </dgm:pt>
    <dgm:pt modelId="{9E63813B-2C74-4549-8CC7-C1FF1D0FC9F8}">
      <dgm:prSet custT="1"/>
      <dgm:spPr/>
      <dgm:t>
        <a:bodyPr/>
        <a:lstStyle/>
        <a:p>
          <a:pPr rtl="0"/>
          <a:r>
            <a:rPr lang="en-US" sz="1100" dirty="0" smtClean="0"/>
            <a:t>Hygiene (particularly dirt and moisture between toes)</a:t>
          </a:r>
          <a:endParaRPr lang="en-CA" sz="1100" dirty="0"/>
        </a:p>
      </dgm:t>
    </dgm:pt>
    <dgm:pt modelId="{BB254980-9E88-4F33-866A-7E9EE8F77D6B}" type="parTrans" cxnId="{0983458D-ACC7-412B-82E6-84B216CD3EE6}">
      <dgm:prSet/>
      <dgm:spPr/>
      <dgm:t>
        <a:bodyPr/>
        <a:lstStyle/>
        <a:p>
          <a:endParaRPr lang="en-CA"/>
        </a:p>
      </dgm:t>
    </dgm:pt>
    <dgm:pt modelId="{FAC82B85-831F-46FF-9D09-48C9C131B5D6}" type="sibTrans" cxnId="{0983458D-ACC7-412B-82E6-84B216CD3EE6}">
      <dgm:prSet/>
      <dgm:spPr/>
      <dgm:t>
        <a:bodyPr/>
        <a:lstStyle/>
        <a:p>
          <a:endParaRPr lang="en-CA"/>
        </a:p>
      </dgm:t>
    </dgm:pt>
    <dgm:pt modelId="{1D81D331-C731-4DED-BA38-2195483F279E}">
      <dgm:prSet custT="1"/>
      <dgm:spPr/>
      <dgm:t>
        <a:bodyPr/>
        <a:lstStyle/>
        <a:p>
          <a:pPr rtl="0"/>
          <a:r>
            <a:rPr lang="en-US" sz="1100" dirty="0" smtClean="0"/>
            <a:t>Dryness, Hyperkeratosis (calluses and corns)</a:t>
          </a:r>
          <a:endParaRPr lang="en-CA" sz="1100" dirty="0"/>
        </a:p>
      </dgm:t>
    </dgm:pt>
    <dgm:pt modelId="{4370FE7C-514B-4264-8B47-0B87FD4BC477}" type="parTrans" cxnId="{F015ACAF-7257-420A-9E9B-165A96395826}">
      <dgm:prSet/>
      <dgm:spPr/>
      <dgm:t>
        <a:bodyPr/>
        <a:lstStyle/>
        <a:p>
          <a:endParaRPr lang="en-CA"/>
        </a:p>
      </dgm:t>
    </dgm:pt>
    <dgm:pt modelId="{079DBF21-A39D-4640-B1FB-E1FC3BCDB805}" type="sibTrans" cxnId="{F015ACAF-7257-420A-9E9B-165A96395826}">
      <dgm:prSet/>
      <dgm:spPr/>
      <dgm:t>
        <a:bodyPr/>
        <a:lstStyle/>
        <a:p>
          <a:endParaRPr lang="en-CA"/>
        </a:p>
      </dgm:t>
    </dgm:pt>
    <dgm:pt modelId="{05F514BA-A417-4F7F-9892-C7FEB368B54D}">
      <dgm:prSet/>
      <dgm:spPr/>
      <dgm:t>
        <a:bodyPr/>
        <a:lstStyle/>
        <a:p>
          <a:pPr rtl="0"/>
          <a:r>
            <a:rPr lang="en-US" dirty="0" smtClean="0"/>
            <a:t>Nail inspection:</a:t>
          </a:r>
          <a:endParaRPr lang="en-CA" dirty="0"/>
        </a:p>
      </dgm:t>
    </dgm:pt>
    <dgm:pt modelId="{0911721F-4687-4883-B516-175E9B06C4C7}" type="parTrans" cxnId="{34718097-6924-42E3-A089-2890B19A9720}">
      <dgm:prSet/>
      <dgm:spPr/>
      <dgm:t>
        <a:bodyPr/>
        <a:lstStyle/>
        <a:p>
          <a:endParaRPr lang="en-CA"/>
        </a:p>
      </dgm:t>
    </dgm:pt>
    <dgm:pt modelId="{023ED3B9-8DAD-4CD7-A080-0FE2B7623C46}" type="sibTrans" cxnId="{34718097-6924-42E3-A089-2890B19A9720}">
      <dgm:prSet/>
      <dgm:spPr/>
      <dgm:t>
        <a:bodyPr/>
        <a:lstStyle/>
        <a:p>
          <a:endParaRPr lang="en-CA"/>
        </a:p>
      </dgm:t>
    </dgm:pt>
    <dgm:pt modelId="{EAE6541F-D8CE-4F4D-8EBC-6646E097F2D4}">
      <dgm:prSet custT="1"/>
      <dgm:spPr/>
      <dgm:t>
        <a:bodyPr/>
        <a:lstStyle/>
        <a:p>
          <a:pPr rtl="0"/>
          <a:r>
            <a:rPr lang="en-US" sz="1100" dirty="0" smtClean="0"/>
            <a:t>Length</a:t>
          </a:r>
          <a:endParaRPr lang="en-CA" sz="1100" dirty="0"/>
        </a:p>
      </dgm:t>
    </dgm:pt>
    <dgm:pt modelId="{36989132-9BFB-4565-84D1-3E3C25EBB7CA}" type="parTrans" cxnId="{8D834FD5-08FA-46EA-9DD9-5C04E1555BEE}">
      <dgm:prSet/>
      <dgm:spPr/>
      <dgm:t>
        <a:bodyPr/>
        <a:lstStyle/>
        <a:p>
          <a:endParaRPr lang="en-CA"/>
        </a:p>
      </dgm:t>
    </dgm:pt>
    <dgm:pt modelId="{EDC6517E-95C7-454E-856A-3F9FD6444C86}" type="sibTrans" cxnId="{8D834FD5-08FA-46EA-9DD9-5C04E1555BEE}">
      <dgm:prSet/>
      <dgm:spPr/>
      <dgm:t>
        <a:bodyPr/>
        <a:lstStyle/>
        <a:p>
          <a:endParaRPr lang="en-CA"/>
        </a:p>
      </dgm:t>
    </dgm:pt>
    <dgm:pt modelId="{C28E1EEB-0BEA-4DCE-A4F0-528A2D9BBBB7}">
      <dgm:prSet custT="1"/>
      <dgm:spPr/>
      <dgm:t>
        <a:bodyPr/>
        <a:lstStyle/>
        <a:p>
          <a:pPr rtl="0"/>
          <a:r>
            <a:rPr lang="en-US" sz="1100" dirty="0" smtClean="0"/>
            <a:t>Thickening</a:t>
          </a:r>
          <a:endParaRPr lang="en-CA" sz="1100" dirty="0"/>
        </a:p>
      </dgm:t>
    </dgm:pt>
    <dgm:pt modelId="{A2D80D5B-912D-43EB-A2FC-559049D9596C}" type="parTrans" cxnId="{08CD6581-EFD8-40DD-803A-55B02468CE2A}">
      <dgm:prSet/>
      <dgm:spPr/>
      <dgm:t>
        <a:bodyPr/>
        <a:lstStyle/>
        <a:p>
          <a:endParaRPr lang="en-CA"/>
        </a:p>
      </dgm:t>
    </dgm:pt>
    <dgm:pt modelId="{9772BF0A-4B2E-4094-BD6E-64C459D78969}" type="sibTrans" cxnId="{08CD6581-EFD8-40DD-803A-55B02468CE2A}">
      <dgm:prSet/>
      <dgm:spPr/>
      <dgm:t>
        <a:bodyPr/>
        <a:lstStyle/>
        <a:p>
          <a:endParaRPr lang="en-CA"/>
        </a:p>
      </dgm:t>
    </dgm:pt>
    <dgm:pt modelId="{675BAED9-7CC6-4DEB-897E-05532BD76F50}">
      <dgm:prSet custT="1"/>
      <dgm:spPr/>
      <dgm:t>
        <a:bodyPr/>
        <a:lstStyle/>
        <a:p>
          <a:pPr rtl="0"/>
          <a:r>
            <a:rPr lang="en-US" sz="1100" dirty="0" smtClean="0"/>
            <a:t>Ingrown/broken</a:t>
          </a:r>
          <a:endParaRPr lang="en-CA" sz="1100" dirty="0"/>
        </a:p>
      </dgm:t>
    </dgm:pt>
    <dgm:pt modelId="{C688217E-F46F-479C-8391-C1FDD7556C73}" type="parTrans" cxnId="{4AE0CA99-3DA7-4BBC-BFE5-5DFC07CD04AC}">
      <dgm:prSet/>
      <dgm:spPr/>
      <dgm:t>
        <a:bodyPr/>
        <a:lstStyle/>
        <a:p>
          <a:endParaRPr lang="en-CA"/>
        </a:p>
      </dgm:t>
    </dgm:pt>
    <dgm:pt modelId="{28F6CCBC-FE0C-433E-92D8-CD7B7B653F23}" type="sibTrans" cxnId="{4AE0CA99-3DA7-4BBC-BFE5-5DFC07CD04AC}">
      <dgm:prSet/>
      <dgm:spPr/>
      <dgm:t>
        <a:bodyPr/>
        <a:lstStyle/>
        <a:p>
          <a:endParaRPr lang="en-CA"/>
        </a:p>
      </dgm:t>
    </dgm:pt>
    <dgm:pt modelId="{E9F0543E-1B38-49E6-92A9-760C7584A85C}">
      <dgm:prSet custT="1"/>
      <dgm:spPr/>
      <dgm:t>
        <a:bodyPr/>
        <a:lstStyle/>
        <a:p>
          <a:pPr rtl="0"/>
          <a:r>
            <a:rPr lang="en-US" sz="1100" dirty="0" smtClean="0"/>
            <a:t>Fungal infection</a:t>
          </a:r>
          <a:endParaRPr lang="en-CA" sz="1100" dirty="0"/>
        </a:p>
      </dgm:t>
    </dgm:pt>
    <dgm:pt modelId="{F8893AC0-A8E7-4AEF-9B44-F45B21D8D5E6}" type="parTrans" cxnId="{6E3A9908-9B06-4EA6-85BB-618E316B4B66}">
      <dgm:prSet/>
      <dgm:spPr/>
      <dgm:t>
        <a:bodyPr/>
        <a:lstStyle/>
        <a:p>
          <a:endParaRPr lang="en-CA"/>
        </a:p>
      </dgm:t>
    </dgm:pt>
    <dgm:pt modelId="{2B511EB9-D88A-4EBA-9461-3994327F1D8E}" type="sibTrans" cxnId="{6E3A9908-9B06-4EA6-85BB-618E316B4B66}">
      <dgm:prSet/>
      <dgm:spPr/>
      <dgm:t>
        <a:bodyPr/>
        <a:lstStyle/>
        <a:p>
          <a:endParaRPr lang="en-CA"/>
        </a:p>
      </dgm:t>
    </dgm:pt>
    <dgm:pt modelId="{0CFAEFA9-F8C3-492D-B859-EB0FE6AFDB07}">
      <dgm:prSet/>
      <dgm:spPr/>
      <dgm:t>
        <a:bodyPr/>
        <a:lstStyle/>
        <a:p>
          <a:pPr rtl="0"/>
          <a:r>
            <a:rPr lang="en-US" dirty="0" smtClean="0"/>
            <a:t>Examination of  the foot:</a:t>
          </a:r>
          <a:endParaRPr lang="en-CA" dirty="0"/>
        </a:p>
      </dgm:t>
    </dgm:pt>
    <dgm:pt modelId="{95710F04-36B9-4AAD-B2DA-F1459ED981EF}" type="parTrans" cxnId="{2EA50350-B9EE-4AED-8F57-320A2DF0878D}">
      <dgm:prSet/>
      <dgm:spPr/>
      <dgm:t>
        <a:bodyPr/>
        <a:lstStyle/>
        <a:p>
          <a:endParaRPr lang="en-CA"/>
        </a:p>
      </dgm:t>
    </dgm:pt>
    <dgm:pt modelId="{3FDB76BE-2B18-4C34-95EC-DB0DFC452F78}" type="sibTrans" cxnId="{2EA50350-B9EE-4AED-8F57-320A2DF0878D}">
      <dgm:prSet/>
      <dgm:spPr/>
      <dgm:t>
        <a:bodyPr/>
        <a:lstStyle/>
        <a:p>
          <a:endParaRPr lang="en-CA"/>
        </a:p>
      </dgm:t>
    </dgm:pt>
    <dgm:pt modelId="{5AC56BE0-0F7A-4EA1-B0C4-822D6099F5E9}">
      <dgm:prSet custT="1"/>
      <dgm:spPr/>
      <dgm:t>
        <a:bodyPr/>
        <a:lstStyle/>
        <a:p>
          <a:pPr rtl="0"/>
          <a:r>
            <a:rPr lang="en-US" sz="1100" dirty="0" smtClean="0"/>
            <a:t>Bony deformity</a:t>
          </a:r>
          <a:endParaRPr lang="en-CA" sz="1100" dirty="0"/>
        </a:p>
      </dgm:t>
    </dgm:pt>
    <dgm:pt modelId="{31EAAAEF-3967-4418-880E-0C25CDF2E24D}" type="parTrans" cxnId="{BF1AC17D-6575-4BFF-958E-F432D6428B5B}">
      <dgm:prSet/>
      <dgm:spPr/>
      <dgm:t>
        <a:bodyPr/>
        <a:lstStyle/>
        <a:p>
          <a:endParaRPr lang="en-CA"/>
        </a:p>
      </dgm:t>
    </dgm:pt>
    <dgm:pt modelId="{18AAFEC4-1195-4009-BAF4-862C80B8ED23}" type="sibTrans" cxnId="{BF1AC17D-6575-4BFF-958E-F432D6428B5B}">
      <dgm:prSet/>
      <dgm:spPr/>
      <dgm:t>
        <a:bodyPr/>
        <a:lstStyle/>
        <a:p>
          <a:endParaRPr lang="en-CA"/>
        </a:p>
      </dgm:t>
    </dgm:pt>
    <dgm:pt modelId="{4CE4E09F-1BD7-40F7-B035-4DCFAB7DE32B}">
      <dgm:prSet custT="1"/>
      <dgm:spPr/>
      <dgm:t>
        <a:bodyPr/>
        <a:lstStyle/>
        <a:p>
          <a:pPr rtl="0"/>
          <a:r>
            <a:rPr lang="en-US" sz="1100" dirty="0" smtClean="0"/>
            <a:t>Hallux valgus, Hammer/overlapping toes</a:t>
          </a:r>
          <a:endParaRPr lang="en-CA" sz="1100" dirty="0"/>
        </a:p>
      </dgm:t>
    </dgm:pt>
    <dgm:pt modelId="{4BC3ED66-4AAA-4FC6-A2D4-48D235B037B7}" type="parTrans" cxnId="{F86A3859-43B7-44C9-BF2F-C670C2E977CF}">
      <dgm:prSet/>
      <dgm:spPr/>
      <dgm:t>
        <a:bodyPr/>
        <a:lstStyle/>
        <a:p>
          <a:endParaRPr lang="en-CA"/>
        </a:p>
      </dgm:t>
    </dgm:pt>
    <dgm:pt modelId="{F6702EE9-74DC-41D6-9323-D0E8DD5068B2}" type="sibTrans" cxnId="{F86A3859-43B7-44C9-BF2F-C670C2E977CF}">
      <dgm:prSet/>
      <dgm:spPr/>
      <dgm:t>
        <a:bodyPr/>
        <a:lstStyle/>
        <a:p>
          <a:endParaRPr lang="en-CA"/>
        </a:p>
      </dgm:t>
    </dgm:pt>
    <dgm:pt modelId="{15511D15-B166-4B4D-8C15-818B626AEEBD}">
      <dgm:prSet custT="1"/>
      <dgm:spPr/>
      <dgm:t>
        <a:bodyPr/>
        <a:lstStyle/>
        <a:p>
          <a:pPr rtl="0"/>
          <a:r>
            <a:rPr lang="en-US" sz="1100" dirty="0" smtClean="0"/>
            <a:t>Foot pain/tenderness </a:t>
          </a:r>
          <a:endParaRPr lang="en-CA" sz="1100" dirty="0"/>
        </a:p>
      </dgm:t>
    </dgm:pt>
    <dgm:pt modelId="{EE324B87-A663-4CAE-8826-EEF368EBC828}" type="parTrans" cxnId="{85FB6B6A-23CD-4647-96A3-8300034C2600}">
      <dgm:prSet/>
      <dgm:spPr/>
      <dgm:t>
        <a:bodyPr/>
        <a:lstStyle/>
        <a:p>
          <a:endParaRPr lang="en-CA"/>
        </a:p>
      </dgm:t>
    </dgm:pt>
    <dgm:pt modelId="{EE28651C-8703-4EDC-B1E3-6FEA6F1C018B}" type="sibTrans" cxnId="{85FB6B6A-23CD-4647-96A3-8300034C2600}">
      <dgm:prSet/>
      <dgm:spPr/>
      <dgm:t>
        <a:bodyPr/>
        <a:lstStyle/>
        <a:p>
          <a:endParaRPr lang="en-CA"/>
        </a:p>
      </dgm:t>
    </dgm:pt>
    <dgm:pt modelId="{2CDB383F-3D86-4AAC-8147-412AB9A02E3D}">
      <dgm:prSet custT="1"/>
      <dgm:spPr/>
      <dgm:t>
        <a:bodyPr/>
        <a:lstStyle/>
        <a:p>
          <a:pPr rtl="0"/>
          <a:r>
            <a:rPr lang="en-US" sz="1100" dirty="0" smtClean="0"/>
            <a:t>Reduced range of motion</a:t>
          </a:r>
          <a:endParaRPr lang="en-CA" sz="1100" dirty="0"/>
        </a:p>
      </dgm:t>
    </dgm:pt>
    <dgm:pt modelId="{C6FE23B1-562E-41C4-A7CD-D442956BE546}" type="parTrans" cxnId="{20955974-1E11-4B73-BBAB-9F2FC131C76E}">
      <dgm:prSet/>
      <dgm:spPr/>
      <dgm:t>
        <a:bodyPr/>
        <a:lstStyle/>
        <a:p>
          <a:endParaRPr lang="en-CA"/>
        </a:p>
      </dgm:t>
    </dgm:pt>
    <dgm:pt modelId="{25C7B6CC-2998-4701-9A1C-37E2603373EF}" type="sibTrans" cxnId="{20955974-1E11-4B73-BBAB-9F2FC131C76E}">
      <dgm:prSet/>
      <dgm:spPr/>
      <dgm:t>
        <a:bodyPr/>
        <a:lstStyle/>
        <a:p>
          <a:endParaRPr lang="en-CA"/>
        </a:p>
      </dgm:t>
    </dgm:pt>
    <dgm:pt modelId="{FB7B269E-7FEC-455F-8F93-E5401A250F09}">
      <dgm:prSet custT="1"/>
      <dgm:spPr/>
      <dgm:t>
        <a:bodyPr/>
        <a:lstStyle/>
        <a:p>
          <a:pPr rtl="0"/>
          <a:r>
            <a:rPr lang="en-US" sz="1100" dirty="0" smtClean="0"/>
            <a:t>Pes planus (flat foot)</a:t>
          </a:r>
          <a:endParaRPr lang="en-CA" sz="1100" dirty="0"/>
        </a:p>
      </dgm:t>
    </dgm:pt>
    <dgm:pt modelId="{513CFAE6-46D7-41CB-B5A4-3C5A7F1A7246}" type="parTrans" cxnId="{A5A00CC8-639D-4432-AF86-E92D78EAA27A}">
      <dgm:prSet/>
      <dgm:spPr/>
      <dgm:t>
        <a:bodyPr/>
        <a:lstStyle/>
        <a:p>
          <a:endParaRPr lang="en-CA"/>
        </a:p>
      </dgm:t>
    </dgm:pt>
    <dgm:pt modelId="{72438A71-AC71-4006-85EE-960647ABF489}" type="sibTrans" cxnId="{A5A00CC8-639D-4432-AF86-E92D78EAA27A}">
      <dgm:prSet/>
      <dgm:spPr/>
      <dgm:t>
        <a:bodyPr/>
        <a:lstStyle/>
        <a:p>
          <a:endParaRPr lang="en-CA"/>
        </a:p>
      </dgm:t>
    </dgm:pt>
    <dgm:pt modelId="{165704C0-5200-4020-AA03-5335B7300C53}">
      <dgm:prSet/>
      <dgm:spPr/>
      <dgm:t>
        <a:bodyPr/>
        <a:lstStyle/>
        <a:p>
          <a:pPr rtl="0"/>
          <a:r>
            <a:rPr lang="en-US" dirty="0" smtClean="0"/>
            <a:t>A vascular and neurological assessment:</a:t>
          </a:r>
          <a:endParaRPr lang="en-CA" dirty="0"/>
        </a:p>
      </dgm:t>
    </dgm:pt>
    <dgm:pt modelId="{FE17B1AD-8708-48E2-B41F-CDE8E1E98D1C}" type="parTrans" cxnId="{A0CD5C82-DA42-4BE5-BB0E-AE84C389173C}">
      <dgm:prSet/>
      <dgm:spPr/>
      <dgm:t>
        <a:bodyPr/>
        <a:lstStyle/>
        <a:p>
          <a:endParaRPr lang="en-CA"/>
        </a:p>
      </dgm:t>
    </dgm:pt>
    <dgm:pt modelId="{726F47B8-4683-44B1-8353-22CF6C780F1C}" type="sibTrans" cxnId="{A0CD5C82-DA42-4BE5-BB0E-AE84C389173C}">
      <dgm:prSet/>
      <dgm:spPr/>
      <dgm:t>
        <a:bodyPr/>
        <a:lstStyle/>
        <a:p>
          <a:endParaRPr lang="en-CA"/>
        </a:p>
      </dgm:t>
    </dgm:pt>
    <dgm:pt modelId="{933CF377-3825-404A-80DA-D2B68EE354B3}">
      <dgm:prSet custT="1"/>
      <dgm:spPr/>
      <dgm:t>
        <a:bodyPr/>
        <a:lstStyle/>
        <a:p>
          <a:pPr rtl="0"/>
          <a:r>
            <a:rPr lang="en-US" sz="1100" dirty="0" smtClean="0"/>
            <a:t>Is temperature equal in both feet?</a:t>
          </a:r>
          <a:endParaRPr lang="en-CA" sz="1100" dirty="0"/>
        </a:p>
      </dgm:t>
    </dgm:pt>
    <dgm:pt modelId="{0EC29912-0E48-4BBC-9C30-760B34DC0416}" type="parTrans" cxnId="{E4401FA9-B10A-42B7-A052-30E0EB8FA209}">
      <dgm:prSet/>
      <dgm:spPr/>
      <dgm:t>
        <a:bodyPr/>
        <a:lstStyle/>
        <a:p>
          <a:endParaRPr lang="en-CA"/>
        </a:p>
      </dgm:t>
    </dgm:pt>
    <dgm:pt modelId="{A8D00E66-D887-4E1C-9DD3-FA8975DBBFCB}" type="sibTrans" cxnId="{E4401FA9-B10A-42B7-A052-30E0EB8FA209}">
      <dgm:prSet/>
      <dgm:spPr/>
      <dgm:t>
        <a:bodyPr/>
        <a:lstStyle/>
        <a:p>
          <a:endParaRPr lang="en-CA"/>
        </a:p>
      </dgm:t>
    </dgm:pt>
    <dgm:pt modelId="{91754E65-49D2-4642-8949-8A1EED82F416}">
      <dgm:prSet custT="1"/>
      <dgm:spPr/>
      <dgm:t>
        <a:bodyPr/>
        <a:lstStyle/>
        <a:p>
          <a:pPr rtl="0"/>
          <a:r>
            <a:rPr lang="en-US" sz="1100" dirty="0" smtClean="0"/>
            <a:t>Is there an absence or reduction of hair growth?</a:t>
          </a:r>
          <a:endParaRPr lang="en-CA" sz="1100" dirty="0"/>
        </a:p>
      </dgm:t>
    </dgm:pt>
    <dgm:pt modelId="{D88A9F45-F909-4EDF-A31D-BABC5DC28A79}" type="parTrans" cxnId="{12FDB047-1FE7-4647-9C40-6EECD11FBC34}">
      <dgm:prSet/>
      <dgm:spPr/>
      <dgm:t>
        <a:bodyPr/>
        <a:lstStyle/>
        <a:p>
          <a:endParaRPr lang="en-CA"/>
        </a:p>
      </dgm:t>
    </dgm:pt>
    <dgm:pt modelId="{4B070AEA-9D78-4332-9E7F-749E5E683795}" type="sibTrans" cxnId="{12FDB047-1FE7-4647-9C40-6EECD11FBC34}">
      <dgm:prSet/>
      <dgm:spPr/>
      <dgm:t>
        <a:bodyPr/>
        <a:lstStyle/>
        <a:p>
          <a:endParaRPr lang="en-CA"/>
        </a:p>
      </dgm:t>
    </dgm:pt>
    <dgm:pt modelId="{5BC94F63-EA70-4E15-B7A0-7054C2B27061}">
      <dgm:prSet custT="1"/>
      <dgm:spPr/>
      <dgm:t>
        <a:bodyPr/>
        <a:lstStyle/>
        <a:p>
          <a:pPr rtl="0"/>
          <a:r>
            <a:rPr lang="en-US" sz="1100" dirty="0" smtClean="0"/>
            <a:t>Is there edema present?</a:t>
          </a:r>
          <a:endParaRPr lang="en-CA" sz="1100" dirty="0"/>
        </a:p>
      </dgm:t>
    </dgm:pt>
    <dgm:pt modelId="{8B89EE1D-0D28-4294-B6B0-5C8060130086}" type="parTrans" cxnId="{E9C175F0-F102-4DD4-AA8E-3FCD4F418B68}">
      <dgm:prSet/>
      <dgm:spPr/>
      <dgm:t>
        <a:bodyPr/>
        <a:lstStyle/>
        <a:p>
          <a:endParaRPr lang="en-CA"/>
        </a:p>
      </dgm:t>
    </dgm:pt>
    <dgm:pt modelId="{2CEAB034-C511-420A-A739-52FBBF444DE6}" type="sibTrans" cxnId="{E9C175F0-F102-4DD4-AA8E-3FCD4F418B68}">
      <dgm:prSet/>
      <dgm:spPr/>
      <dgm:t>
        <a:bodyPr/>
        <a:lstStyle/>
        <a:p>
          <a:endParaRPr lang="en-CA"/>
        </a:p>
      </dgm:t>
    </dgm:pt>
    <dgm:pt modelId="{CE036889-498D-428A-9556-BDC56FC2D993}">
      <dgm:prSet custT="1"/>
      <dgm:spPr/>
      <dgm:t>
        <a:bodyPr/>
        <a:lstStyle/>
        <a:p>
          <a:pPr rtl="0"/>
          <a:r>
            <a:rPr lang="en-US" sz="1100" dirty="0" smtClean="0"/>
            <a:t>Check pedal pulses</a:t>
          </a:r>
          <a:endParaRPr lang="en-CA" sz="1100" dirty="0"/>
        </a:p>
      </dgm:t>
    </dgm:pt>
    <dgm:pt modelId="{84B3A32E-CAE8-4F2C-9027-DDFAD1AB9877}" type="parTrans" cxnId="{35AD0444-0732-457B-A997-B2E7DCBECD34}">
      <dgm:prSet/>
      <dgm:spPr/>
      <dgm:t>
        <a:bodyPr/>
        <a:lstStyle/>
        <a:p>
          <a:endParaRPr lang="en-CA"/>
        </a:p>
      </dgm:t>
    </dgm:pt>
    <dgm:pt modelId="{7531A8DA-5A05-4E94-85BD-263F14324470}" type="sibTrans" cxnId="{35AD0444-0732-457B-A997-B2E7DCBECD34}">
      <dgm:prSet/>
      <dgm:spPr/>
      <dgm:t>
        <a:bodyPr/>
        <a:lstStyle/>
        <a:p>
          <a:endParaRPr lang="en-CA"/>
        </a:p>
      </dgm:t>
    </dgm:pt>
    <dgm:pt modelId="{8B2DB165-5C8F-4FAA-87AF-16C42F5DB7B7}">
      <dgm:prSet custT="1"/>
      <dgm:spPr/>
      <dgm:t>
        <a:bodyPr/>
        <a:lstStyle/>
        <a:p>
          <a:pPr rtl="0"/>
          <a:r>
            <a:rPr lang="en-US" sz="1100" dirty="0" smtClean="0"/>
            <a:t>Is light touch sensation intact (Ipswich touch test)?</a:t>
          </a:r>
          <a:endParaRPr lang="en-CA" sz="1100" dirty="0"/>
        </a:p>
      </dgm:t>
    </dgm:pt>
    <dgm:pt modelId="{4EC09900-2817-4D8F-A2A3-D563FB403952}" type="parTrans" cxnId="{8DC1403A-F395-4CA5-986F-D5CD550CCB11}">
      <dgm:prSet/>
      <dgm:spPr/>
      <dgm:t>
        <a:bodyPr/>
        <a:lstStyle/>
        <a:p>
          <a:endParaRPr lang="en-CA"/>
        </a:p>
      </dgm:t>
    </dgm:pt>
    <dgm:pt modelId="{147CADC9-9560-4729-8B98-C0EA4D39ADD3}" type="sibTrans" cxnId="{8DC1403A-F395-4CA5-986F-D5CD550CCB11}">
      <dgm:prSet/>
      <dgm:spPr/>
      <dgm:t>
        <a:bodyPr/>
        <a:lstStyle/>
        <a:p>
          <a:endParaRPr lang="en-CA"/>
        </a:p>
      </dgm:t>
    </dgm:pt>
    <dgm:pt modelId="{955A2B56-AC9A-49D5-938E-52B2D5F7126F}">
      <dgm:prSet custT="1"/>
      <dgm:spPr/>
      <dgm:t>
        <a:bodyPr/>
        <a:lstStyle/>
        <a:p>
          <a:pPr rtl="0"/>
          <a:r>
            <a:rPr lang="en-US" sz="1100" dirty="0" smtClean="0"/>
            <a:t>Ulcers</a:t>
          </a:r>
          <a:endParaRPr lang="en-CA" sz="1100" dirty="0"/>
        </a:p>
      </dgm:t>
    </dgm:pt>
    <dgm:pt modelId="{ADAE7848-EF35-418C-81B1-B047B886A26E}" type="sibTrans" cxnId="{D9F765C6-F643-444E-9FA2-494AA6E0FA98}">
      <dgm:prSet/>
      <dgm:spPr/>
      <dgm:t>
        <a:bodyPr/>
        <a:lstStyle/>
        <a:p>
          <a:endParaRPr lang="en-CA"/>
        </a:p>
      </dgm:t>
    </dgm:pt>
    <dgm:pt modelId="{4910BDA2-689A-448F-A429-0C58F6D80EE6}" type="parTrans" cxnId="{D9F765C6-F643-444E-9FA2-494AA6E0FA98}">
      <dgm:prSet/>
      <dgm:spPr/>
      <dgm:t>
        <a:bodyPr/>
        <a:lstStyle/>
        <a:p>
          <a:endParaRPr lang="en-CA"/>
        </a:p>
      </dgm:t>
    </dgm:pt>
    <dgm:pt modelId="{84BEEF03-ADE5-4546-B5EC-59F66322473F}">
      <dgm:prSet custT="1"/>
      <dgm:spPr/>
      <dgm:t>
        <a:bodyPr/>
        <a:lstStyle/>
        <a:p>
          <a:pPr rtl="0"/>
          <a:r>
            <a:rPr lang="en-US" sz="1100" dirty="0" smtClean="0"/>
            <a:t>Fissures</a:t>
          </a:r>
          <a:endParaRPr lang="en-CA" sz="1100" dirty="0"/>
        </a:p>
      </dgm:t>
    </dgm:pt>
    <dgm:pt modelId="{DA909168-AE35-42CB-B47E-C55000AC3E40}" type="sibTrans" cxnId="{2D408651-7223-4CBE-9599-9008403460C1}">
      <dgm:prSet/>
      <dgm:spPr/>
      <dgm:t>
        <a:bodyPr/>
        <a:lstStyle/>
        <a:p>
          <a:endParaRPr lang="en-CA"/>
        </a:p>
      </dgm:t>
    </dgm:pt>
    <dgm:pt modelId="{EEB77D22-43D9-4EB0-BCE1-CEDA273403D5}" type="parTrans" cxnId="{2D408651-7223-4CBE-9599-9008403460C1}">
      <dgm:prSet/>
      <dgm:spPr/>
      <dgm:t>
        <a:bodyPr/>
        <a:lstStyle/>
        <a:p>
          <a:endParaRPr lang="en-CA"/>
        </a:p>
      </dgm:t>
    </dgm:pt>
    <dgm:pt modelId="{E927ED45-1FD7-4D21-B329-FDBD20744D03}" type="pres">
      <dgm:prSet presAssocID="{CA439A29-7E0B-49EB-B3EE-BD56FD29BAF3}" presName="Name0" presStyleCnt="0">
        <dgm:presLayoutVars>
          <dgm:dir/>
          <dgm:animLvl val="lvl"/>
          <dgm:resizeHandles val="exact"/>
        </dgm:presLayoutVars>
      </dgm:prSet>
      <dgm:spPr/>
    </dgm:pt>
    <dgm:pt modelId="{41BC10B5-712B-45B8-B2B2-03FF236900CC}" type="pres">
      <dgm:prSet presAssocID="{A7EA2FF1-EBC7-4CF5-8DB9-4AC91962472A}" presName="linNode" presStyleCnt="0"/>
      <dgm:spPr/>
    </dgm:pt>
    <dgm:pt modelId="{F09FFF0B-3FA9-4054-A1EC-D2BCD02AABD7}" type="pres">
      <dgm:prSet presAssocID="{A7EA2FF1-EBC7-4CF5-8DB9-4AC91962472A}" presName="parentText" presStyleLbl="node1" presStyleIdx="0" presStyleCnt="5">
        <dgm:presLayoutVars>
          <dgm:chMax val="1"/>
          <dgm:bulletEnabled val="1"/>
        </dgm:presLayoutVars>
      </dgm:prSet>
      <dgm:spPr/>
    </dgm:pt>
    <dgm:pt modelId="{AE458355-1BD9-4A9B-90DF-E997FD483764}" type="pres">
      <dgm:prSet presAssocID="{A7EA2FF1-EBC7-4CF5-8DB9-4AC91962472A}" presName="descendantText" presStyleLbl="alignAccFollowNode1" presStyleIdx="0" presStyleCnt="5">
        <dgm:presLayoutVars>
          <dgm:bulletEnabled val="1"/>
        </dgm:presLayoutVars>
      </dgm:prSet>
      <dgm:spPr/>
    </dgm:pt>
    <dgm:pt modelId="{DBD1FC24-2386-4BBE-953E-C6D9DFD60EAB}" type="pres">
      <dgm:prSet presAssocID="{5C2C51EA-AFFA-43C4-BA65-738BA43BBDDF}" presName="sp" presStyleCnt="0"/>
      <dgm:spPr/>
    </dgm:pt>
    <dgm:pt modelId="{E9E929AD-5F04-4C0D-ADFC-FBE1201DADC7}" type="pres">
      <dgm:prSet presAssocID="{259209E4-4AFC-4D7D-B6FE-EEA6B55808EB}" presName="linNode" presStyleCnt="0"/>
      <dgm:spPr/>
    </dgm:pt>
    <dgm:pt modelId="{B3280674-87F8-41E3-B12E-F881FC6E5194}" type="pres">
      <dgm:prSet presAssocID="{259209E4-4AFC-4D7D-B6FE-EEA6B55808EB}" presName="parentText" presStyleLbl="node1" presStyleIdx="1" presStyleCnt="5">
        <dgm:presLayoutVars>
          <dgm:chMax val="1"/>
          <dgm:bulletEnabled val="1"/>
        </dgm:presLayoutVars>
      </dgm:prSet>
      <dgm:spPr/>
      <dgm:t>
        <a:bodyPr/>
        <a:lstStyle/>
        <a:p>
          <a:endParaRPr lang="en-CA"/>
        </a:p>
      </dgm:t>
    </dgm:pt>
    <dgm:pt modelId="{D770D3E1-29B7-4F4A-B741-E4BA3AEA58BE}" type="pres">
      <dgm:prSet presAssocID="{259209E4-4AFC-4D7D-B6FE-EEA6B55808EB}" presName="descendantText" presStyleLbl="alignAccFollowNode1" presStyleIdx="1" presStyleCnt="5">
        <dgm:presLayoutVars>
          <dgm:bulletEnabled val="1"/>
        </dgm:presLayoutVars>
      </dgm:prSet>
      <dgm:spPr/>
      <dgm:t>
        <a:bodyPr/>
        <a:lstStyle/>
        <a:p>
          <a:endParaRPr lang="en-CA"/>
        </a:p>
      </dgm:t>
    </dgm:pt>
    <dgm:pt modelId="{D78766E5-13DB-4B4D-9166-D5E8DAF84F34}" type="pres">
      <dgm:prSet presAssocID="{96781616-3637-453D-886A-C7A9D416E029}" presName="sp" presStyleCnt="0"/>
      <dgm:spPr/>
    </dgm:pt>
    <dgm:pt modelId="{EDEF1A59-D079-4063-9B24-813E24E1B15B}" type="pres">
      <dgm:prSet presAssocID="{05F514BA-A417-4F7F-9892-C7FEB368B54D}" presName="linNode" presStyleCnt="0"/>
      <dgm:spPr/>
    </dgm:pt>
    <dgm:pt modelId="{45B1F945-2091-418F-B4B0-F2D0ABC861D0}" type="pres">
      <dgm:prSet presAssocID="{05F514BA-A417-4F7F-9892-C7FEB368B54D}" presName="parentText" presStyleLbl="node1" presStyleIdx="2" presStyleCnt="5">
        <dgm:presLayoutVars>
          <dgm:chMax val="1"/>
          <dgm:bulletEnabled val="1"/>
        </dgm:presLayoutVars>
      </dgm:prSet>
      <dgm:spPr/>
      <dgm:t>
        <a:bodyPr/>
        <a:lstStyle/>
        <a:p>
          <a:endParaRPr lang="en-CA"/>
        </a:p>
      </dgm:t>
    </dgm:pt>
    <dgm:pt modelId="{8E735805-EC44-41A6-B5C9-28D80EC55A6F}" type="pres">
      <dgm:prSet presAssocID="{05F514BA-A417-4F7F-9892-C7FEB368B54D}" presName="descendantText" presStyleLbl="alignAccFollowNode1" presStyleIdx="2" presStyleCnt="5">
        <dgm:presLayoutVars>
          <dgm:bulletEnabled val="1"/>
        </dgm:presLayoutVars>
      </dgm:prSet>
      <dgm:spPr/>
    </dgm:pt>
    <dgm:pt modelId="{5D52BFD4-ADA5-4BD9-AB5F-88EDFDCCA468}" type="pres">
      <dgm:prSet presAssocID="{023ED3B9-8DAD-4CD7-A080-0FE2B7623C46}" presName="sp" presStyleCnt="0"/>
      <dgm:spPr/>
    </dgm:pt>
    <dgm:pt modelId="{730994B3-A75B-4D71-80FC-646F44E1198D}" type="pres">
      <dgm:prSet presAssocID="{0CFAEFA9-F8C3-492D-B859-EB0FE6AFDB07}" presName="linNode" presStyleCnt="0"/>
      <dgm:spPr/>
    </dgm:pt>
    <dgm:pt modelId="{C51D8A10-6F1A-468F-B51C-B7F31F154E98}" type="pres">
      <dgm:prSet presAssocID="{0CFAEFA9-F8C3-492D-B859-EB0FE6AFDB07}" presName="parentText" presStyleLbl="node1" presStyleIdx="3" presStyleCnt="5">
        <dgm:presLayoutVars>
          <dgm:chMax val="1"/>
          <dgm:bulletEnabled val="1"/>
        </dgm:presLayoutVars>
      </dgm:prSet>
      <dgm:spPr/>
      <dgm:t>
        <a:bodyPr/>
        <a:lstStyle/>
        <a:p>
          <a:endParaRPr lang="en-CA"/>
        </a:p>
      </dgm:t>
    </dgm:pt>
    <dgm:pt modelId="{E908CFA9-9307-4E86-8728-BA8144323890}" type="pres">
      <dgm:prSet presAssocID="{0CFAEFA9-F8C3-492D-B859-EB0FE6AFDB07}" presName="descendantText" presStyleLbl="alignAccFollowNode1" presStyleIdx="3" presStyleCnt="5">
        <dgm:presLayoutVars>
          <dgm:bulletEnabled val="1"/>
        </dgm:presLayoutVars>
      </dgm:prSet>
      <dgm:spPr/>
      <dgm:t>
        <a:bodyPr/>
        <a:lstStyle/>
        <a:p>
          <a:endParaRPr lang="en-CA"/>
        </a:p>
      </dgm:t>
    </dgm:pt>
    <dgm:pt modelId="{DC50DC69-AD4C-49A5-B4CA-4ACAFBD9A703}" type="pres">
      <dgm:prSet presAssocID="{3FDB76BE-2B18-4C34-95EC-DB0DFC452F78}" presName="sp" presStyleCnt="0"/>
      <dgm:spPr/>
    </dgm:pt>
    <dgm:pt modelId="{843A7FED-48E1-4F88-9DCA-813DCFBAA0F9}" type="pres">
      <dgm:prSet presAssocID="{165704C0-5200-4020-AA03-5335B7300C53}" presName="linNode" presStyleCnt="0"/>
      <dgm:spPr/>
    </dgm:pt>
    <dgm:pt modelId="{A7FDB6BA-1EE0-4B54-9F09-2BB824F93F6B}" type="pres">
      <dgm:prSet presAssocID="{165704C0-5200-4020-AA03-5335B7300C53}" presName="parentText" presStyleLbl="node1" presStyleIdx="4" presStyleCnt="5">
        <dgm:presLayoutVars>
          <dgm:chMax val="1"/>
          <dgm:bulletEnabled val="1"/>
        </dgm:presLayoutVars>
      </dgm:prSet>
      <dgm:spPr/>
    </dgm:pt>
    <dgm:pt modelId="{98353233-3AA0-49A3-A852-E89C9C7D996D}" type="pres">
      <dgm:prSet presAssocID="{165704C0-5200-4020-AA03-5335B7300C53}" presName="descendantText" presStyleLbl="alignAccFollowNode1" presStyleIdx="4" presStyleCnt="5">
        <dgm:presLayoutVars>
          <dgm:bulletEnabled val="1"/>
        </dgm:presLayoutVars>
      </dgm:prSet>
      <dgm:spPr/>
    </dgm:pt>
  </dgm:ptLst>
  <dgm:cxnLst>
    <dgm:cxn modelId="{4AE0CA99-3DA7-4BBC-BFE5-5DFC07CD04AC}" srcId="{05F514BA-A417-4F7F-9892-C7FEB368B54D}" destId="{675BAED9-7CC6-4DEB-897E-05532BD76F50}" srcOrd="2" destOrd="0" parTransId="{C688217E-F46F-479C-8391-C1FDD7556C73}" sibTransId="{28F6CCBC-FE0C-433E-92D8-CD7B7B653F23}"/>
    <dgm:cxn modelId="{2EA50350-B9EE-4AED-8F57-320A2DF0878D}" srcId="{CA439A29-7E0B-49EB-B3EE-BD56FD29BAF3}" destId="{0CFAEFA9-F8C3-492D-B859-EB0FE6AFDB07}" srcOrd="3" destOrd="0" parTransId="{95710F04-36B9-4AAD-B2DA-F1459ED981EF}" sibTransId="{3FDB76BE-2B18-4C34-95EC-DB0DFC452F78}"/>
    <dgm:cxn modelId="{8480DF02-D0F6-45CF-A198-ECB99A4EE64F}" type="presOf" srcId="{5BC94F63-EA70-4E15-B7A0-7054C2B27061}" destId="{98353233-3AA0-49A3-A852-E89C9C7D996D}" srcOrd="0" destOrd="2" presId="urn:microsoft.com/office/officeart/2005/8/layout/vList5"/>
    <dgm:cxn modelId="{F015ACAF-7257-420A-9E9B-165A96395826}" srcId="{259209E4-4AFC-4D7D-B6FE-EEA6B55808EB}" destId="{1D81D331-C731-4DED-BA38-2195483F279E}" srcOrd="1" destOrd="0" parTransId="{4370FE7C-514B-4264-8B47-0B87FD4BC477}" sibTransId="{079DBF21-A39D-4640-B1FB-E1FC3BCDB805}"/>
    <dgm:cxn modelId="{35AD0444-0732-457B-A997-B2E7DCBECD34}" srcId="{165704C0-5200-4020-AA03-5335B7300C53}" destId="{CE036889-498D-428A-9556-BDC56FC2D993}" srcOrd="3" destOrd="0" parTransId="{84B3A32E-CAE8-4F2C-9027-DDFAD1AB9877}" sibTransId="{7531A8DA-5A05-4E94-85BD-263F14324470}"/>
    <dgm:cxn modelId="{6CE34230-C742-40CA-AB41-86F28EC7F7A8}" type="presOf" srcId="{15511D15-B166-4B4D-8C15-818B626AEEBD}" destId="{E908CFA9-9307-4E86-8728-BA8144323890}" srcOrd="0" destOrd="2" presId="urn:microsoft.com/office/officeart/2005/8/layout/vList5"/>
    <dgm:cxn modelId="{DD82666A-A199-4C85-809E-08EEE0A589B6}" type="presOf" srcId="{CA439A29-7E0B-49EB-B3EE-BD56FD29BAF3}" destId="{E927ED45-1FD7-4D21-B329-FDBD20744D03}" srcOrd="0" destOrd="0" presId="urn:microsoft.com/office/officeart/2005/8/layout/vList5"/>
    <dgm:cxn modelId="{BF1AC17D-6575-4BFF-958E-F432D6428B5B}" srcId="{0CFAEFA9-F8C3-492D-B859-EB0FE6AFDB07}" destId="{5AC56BE0-0F7A-4EA1-B0C4-822D6099F5E9}" srcOrd="0" destOrd="0" parTransId="{31EAAAEF-3967-4418-880E-0C25CDF2E24D}" sibTransId="{18AAFEC4-1195-4009-BAF4-862C80B8ED23}"/>
    <dgm:cxn modelId="{12FDB047-1FE7-4647-9C40-6EECD11FBC34}" srcId="{165704C0-5200-4020-AA03-5335B7300C53}" destId="{91754E65-49D2-4642-8949-8A1EED82F416}" srcOrd="1" destOrd="0" parTransId="{D88A9F45-F909-4EDF-A31D-BABC5DC28A79}" sibTransId="{4B070AEA-9D78-4332-9E7F-749E5E683795}"/>
    <dgm:cxn modelId="{E7060807-B929-4603-A15E-0E52EE56BD62}" srcId="{A7EA2FF1-EBC7-4CF5-8DB9-4AC91962472A}" destId="{71D6C395-D021-4697-912A-5E3EBC7EFD56}" srcOrd="0" destOrd="0" parTransId="{68998581-9CC5-4DD0-A60E-E634C957A4D0}" sibTransId="{349417BF-1E1F-4B01-9C70-4A99F99D1867}"/>
    <dgm:cxn modelId="{C8CAF24C-D517-4C43-A331-89DDA591E6C7}" type="presOf" srcId="{CE036889-498D-428A-9556-BDC56FC2D993}" destId="{98353233-3AA0-49A3-A852-E89C9C7D996D}" srcOrd="0" destOrd="3" presId="urn:microsoft.com/office/officeart/2005/8/layout/vList5"/>
    <dgm:cxn modelId="{6B03A561-71E4-4B00-B8F5-60E0C8285A6C}" type="presOf" srcId="{71D6C395-D021-4697-912A-5E3EBC7EFD56}" destId="{AE458355-1BD9-4A9B-90DF-E997FD483764}" srcOrd="0" destOrd="0" presId="urn:microsoft.com/office/officeart/2005/8/layout/vList5"/>
    <dgm:cxn modelId="{A5A00CC8-639D-4432-AF86-E92D78EAA27A}" srcId="{0CFAEFA9-F8C3-492D-B859-EB0FE6AFDB07}" destId="{FB7B269E-7FEC-455F-8F93-E5401A250F09}" srcOrd="4" destOrd="0" parTransId="{513CFAE6-46D7-41CB-B5A4-3C5A7F1A7246}" sibTransId="{72438A71-AC71-4006-85EE-960647ABF489}"/>
    <dgm:cxn modelId="{6F3D2669-5DE5-42A4-B1EE-7949D0C98EA7}" type="presOf" srcId="{1D81D331-C731-4DED-BA38-2195483F279E}" destId="{D770D3E1-29B7-4F4A-B741-E4BA3AEA58BE}" srcOrd="0" destOrd="1" presId="urn:microsoft.com/office/officeart/2005/8/layout/vList5"/>
    <dgm:cxn modelId="{E172D0AE-CF82-4831-91C4-5A557D0C077C}" type="presOf" srcId="{259209E4-4AFC-4D7D-B6FE-EEA6B55808EB}" destId="{B3280674-87F8-41E3-B12E-F881FC6E5194}" srcOrd="0" destOrd="0" presId="urn:microsoft.com/office/officeart/2005/8/layout/vList5"/>
    <dgm:cxn modelId="{697918C1-474B-496B-AB59-0CCB597096AE}" type="presOf" srcId="{9E63813B-2C74-4549-8CC7-C1FF1D0FC9F8}" destId="{D770D3E1-29B7-4F4A-B741-E4BA3AEA58BE}" srcOrd="0" destOrd="0" presId="urn:microsoft.com/office/officeart/2005/8/layout/vList5"/>
    <dgm:cxn modelId="{945F8C19-BFD3-4252-BA99-994EAEB91B65}" type="presOf" srcId="{05F514BA-A417-4F7F-9892-C7FEB368B54D}" destId="{45B1F945-2091-418F-B4B0-F2D0ABC861D0}" srcOrd="0" destOrd="0" presId="urn:microsoft.com/office/officeart/2005/8/layout/vList5"/>
    <dgm:cxn modelId="{AFF4DC8D-A8D6-441F-92CE-D8A29FA7126D}" type="presOf" srcId="{675BAED9-7CC6-4DEB-897E-05532BD76F50}" destId="{8E735805-EC44-41A6-B5C9-28D80EC55A6F}" srcOrd="0" destOrd="2" presId="urn:microsoft.com/office/officeart/2005/8/layout/vList5"/>
    <dgm:cxn modelId="{411F0AA4-8C91-408D-84FB-E54F70E0EA83}" type="presOf" srcId="{933CF377-3825-404A-80DA-D2B68EE354B3}" destId="{98353233-3AA0-49A3-A852-E89C9C7D996D}" srcOrd="0" destOrd="0" presId="urn:microsoft.com/office/officeart/2005/8/layout/vList5"/>
    <dgm:cxn modelId="{B4806DF2-4C19-491D-8F18-A107464DBBBB}" type="presOf" srcId="{955A2B56-AC9A-49D5-938E-52B2D5F7126F}" destId="{D770D3E1-29B7-4F4A-B741-E4BA3AEA58BE}" srcOrd="0" destOrd="3" presId="urn:microsoft.com/office/officeart/2005/8/layout/vList5"/>
    <dgm:cxn modelId="{F86A3859-43B7-44C9-BF2F-C670C2E977CF}" srcId="{0CFAEFA9-F8C3-492D-B859-EB0FE6AFDB07}" destId="{4CE4E09F-1BD7-40F7-B035-4DCFAB7DE32B}" srcOrd="1" destOrd="0" parTransId="{4BC3ED66-4AAA-4FC6-A2D4-48D235B037B7}" sibTransId="{F6702EE9-74DC-41D6-9323-D0E8DD5068B2}"/>
    <dgm:cxn modelId="{8D3B200C-728C-4B68-A018-08A069BAC11A}" type="presOf" srcId="{165704C0-5200-4020-AA03-5335B7300C53}" destId="{A7FDB6BA-1EE0-4B54-9F09-2BB824F93F6B}" srcOrd="0" destOrd="0" presId="urn:microsoft.com/office/officeart/2005/8/layout/vList5"/>
    <dgm:cxn modelId="{74F305A8-0CB9-4DEB-8DBF-03C2E1F2E3A5}" type="presOf" srcId="{8B2DB165-5C8F-4FAA-87AF-16C42F5DB7B7}" destId="{98353233-3AA0-49A3-A852-E89C9C7D996D}" srcOrd="0" destOrd="4" presId="urn:microsoft.com/office/officeart/2005/8/layout/vList5"/>
    <dgm:cxn modelId="{9E415E5E-B3E2-47E2-94AE-E69DD6C90D36}" type="presOf" srcId="{A7EA2FF1-EBC7-4CF5-8DB9-4AC91962472A}" destId="{F09FFF0B-3FA9-4054-A1EC-D2BCD02AABD7}" srcOrd="0" destOrd="0" presId="urn:microsoft.com/office/officeart/2005/8/layout/vList5"/>
    <dgm:cxn modelId="{2BF3EBFB-7AA0-4C3E-89D4-74069153E7E5}" type="presOf" srcId="{EAE6541F-D8CE-4F4D-8EBC-6646E097F2D4}" destId="{8E735805-EC44-41A6-B5C9-28D80EC55A6F}" srcOrd="0" destOrd="0" presId="urn:microsoft.com/office/officeart/2005/8/layout/vList5"/>
    <dgm:cxn modelId="{01ED82C1-7E0F-4924-8200-ABD47B1BFE00}" srcId="{CA439A29-7E0B-49EB-B3EE-BD56FD29BAF3}" destId="{A7EA2FF1-EBC7-4CF5-8DB9-4AC91962472A}" srcOrd="0" destOrd="0" parTransId="{BC8D8B0F-5EAE-4230-91CF-6CAA84F788A9}" sibTransId="{5C2C51EA-AFFA-43C4-BA65-738BA43BBDDF}"/>
    <dgm:cxn modelId="{8DC1403A-F395-4CA5-986F-D5CD550CCB11}" srcId="{165704C0-5200-4020-AA03-5335B7300C53}" destId="{8B2DB165-5C8F-4FAA-87AF-16C42F5DB7B7}" srcOrd="4" destOrd="0" parTransId="{4EC09900-2817-4D8F-A2A3-D563FB403952}" sibTransId="{147CADC9-9560-4729-8B98-C0EA4D39ADD3}"/>
    <dgm:cxn modelId="{5AA55FD4-FBBB-4857-9DDD-4D64DD03ECAB}" srcId="{A7EA2FF1-EBC7-4CF5-8DB9-4AC91962472A}" destId="{2BFC4DCF-2163-4D7A-AC9E-81DBC8C9CDDC}" srcOrd="3" destOrd="0" parTransId="{0AB469D8-091E-4375-98D5-4F2CD5B3E0CE}" sibTransId="{7648808C-A0B8-43D6-BAED-E6C0B5091BBE}"/>
    <dgm:cxn modelId="{FD1DC99A-54D1-48C8-A1AB-16DCC0CFFF1D}" srcId="{CA439A29-7E0B-49EB-B3EE-BD56FD29BAF3}" destId="{259209E4-4AFC-4D7D-B6FE-EEA6B55808EB}" srcOrd="1" destOrd="0" parTransId="{06452B31-DAE0-465D-BC55-80ABDC15AF80}" sibTransId="{96781616-3637-453D-886A-C7A9D416E029}"/>
    <dgm:cxn modelId="{2242C64A-B6D2-4037-99B6-59A0E42933E5}" type="presOf" srcId="{E9F0543E-1B38-49E6-92A9-760C7584A85C}" destId="{8E735805-EC44-41A6-B5C9-28D80EC55A6F}" srcOrd="0" destOrd="3" presId="urn:microsoft.com/office/officeart/2005/8/layout/vList5"/>
    <dgm:cxn modelId="{1EAD5F53-4C92-46DE-B7E1-EEFE2A28815B}" srcId="{A7EA2FF1-EBC7-4CF5-8DB9-4AC91962472A}" destId="{EFCC3958-349F-48B7-8E83-F7721844D35D}" srcOrd="1" destOrd="0" parTransId="{D6126BB3-E9D3-4F8B-B6D2-A116CC21A118}" sibTransId="{64CAD98F-16FD-46D3-AF8F-D8460FB1C4EA}"/>
    <dgm:cxn modelId="{65DF0F4C-676F-4C14-B5D1-745F6D490340}" type="presOf" srcId="{84BEEF03-ADE5-4546-B5EC-59F66322473F}" destId="{D770D3E1-29B7-4F4A-B741-E4BA3AEA58BE}" srcOrd="0" destOrd="2" presId="urn:microsoft.com/office/officeart/2005/8/layout/vList5"/>
    <dgm:cxn modelId="{D27CAE41-4AF1-4BDB-A442-5DCF774D43F3}" type="presOf" srcId="{2BFC4DCF-2163-4D7A-AC9E-81DBC8C9CDDC}" destId="{AE458355-1BD9-4A9B-90DF-E997FD483764}" srcOrd="0" destOrd="3" presId="urn:microsoft.com/office/officeart/2005/8/layout/vList5"/>
    <dgm:cxn modelId="{6E3A9908-9B06-4EA6-85BB-618E316B4B66}" srcId="{05F514BA-A417-4F7F-9892-C7FEB368B54D}" destId="{E9F0543E-1B38-49E6-92A9-760C7584A85C}" srcOrd="3" destOrd="0" parTransId="{F8893AC0-A8E7-4AEF-9B44-F45B21D8D5E6}" sibTransId="{2B511EB9-D88A-4EBA-9461-3994327F1D8E}"/>
    <dgm:cxn modelId="{20955974-1E11-4B73-BBAB-9F2FC131C76E}" srcId="{0CFAEFA9-F8C3-492D-B859-EB0FE6AFDB07}" destId="{2CDB383F-3D86-4AAC-8147-412AB9A02E3D}" srcOrd="3" destOrd="0" parTransId="{C6FE23B1-562E-41C4-A7CD-D442956BE546}" sibTransId="{25C7B6CC-2998-4701-9A1C-37E2603373EF}"/>
    <dgm:cxn modelId="{E4401FA9-B10A-42B7-A052-30E0EB8FA209}" srcId="{165704C0-5200-4020-AA03-5335B7300C53}" destId="{933CF377-3825-404A-80DA-D2B68EE354B3}" srcOrd="0" destOrd="0" parTransId="{0EC29912-0E48-4BBC-9C30-760B34DC0416}" sibTransId="{A8D00E66-D887-4E1C-9DD3-FA8975DBBFCB}"/>
    <dgm:cxn modelId="{FA3BE732-4D8D-404A-BBD3-2711B341101F}" type="presOf" srcId="{5AC56BE0-0F7A-4EA1-B0C4-822D6099F5E9}" destId="{E908CFA9-9307-4E86-8728-BA8144323890}" srcOrd="0" destOrd="0" presId="urn:microsoft.com/office/officeart/2005/8/layout/vList5"/>
    <dgm:cxn modelId="{8D834FD5-08FA-46EA-9DD9-5C04E1555BEE}" srcId="{05F514BA-A417-4F7F-9892-C7FEB368B54D}" destId="{EAE6541F-D8CE-4F4D-8EBC-6646E097F2D4}" srcOrd="0" destOrd="0" parTransId="{36989132-9BFB-4565-84D1-3E3C25EBB7CA}" sibTransId="{EDC6517E-95C7-454E-856A-3F9FD6444C86}"/>
    <dgm:cxn modelId="{85FB6B6A-23CD-4647-96A3-8300034C2600}" srcId="{0CFAEFA9-F8C3-492D-B859-EB0FE6AFDB07}" destId="{15511D15-B166-4B4D-8C15-818B626AEEBD}" srcOrd="2" destOrd="0" parTransId="{EE324B87-A663-4CAE-8826-EEF368EBC828}" sibTransId="{EE28651C-8703-4EDC-B1E3-6FEA6F1C018B}"/>
    <dgm:cxn modelId="{961D7C84-72D7-4581-BD59-21468AECB806}" type="presOf" srcId="{002EBCE6-5FE0-4CAD-9A72-9A058AFC2193}" destId="{AE458355-1BD9-4A9B-90DF-E997FD483764}" srcOrd="0" destOrd="2" presId="urn:microsoft.com/office/officeart/2005/8/layout/vList5"/>
    <dgm:cxn modelId="{D7A873A2-379F-4977-9A81-FD4EA81606BB}" type="presOf" srcId="{91754E65-49D2-4642-8949-8A1EED82F416}" destId="{98353233-3AA0-49A3-A852-E89C9C7D996D}" srcOrd="0" destOrd="1" presId="urn:microsoft.com/office/officeart/2005/8/layout/vList5"/>
    <dgm:cxn modelId="{52A45564-9D08-4EF7-8F0C-1917071B29E8}" type="presOf" srcId="{EFCC3958-349F-48B7-8E83-F7721844D35D}" destId="{AE458355-1BD9-4A9B-90DF-E997FD483764}" srcOrd="0" destOrd="1" presId="urn:microsoft.com/office/officeart/2005/8/layout/vList5"/>
    <dgm:cxn modelId="{E0F3F37B-EB67-4A55-AB5C-55AD46270B44}" type="presOf" srcId="{0CFAEFA9-F8C3-492D-B859-EB0FE6AFDB07}" destId="{C51D8A10-6F1A-468F-B51C-B7F31F154E98}" srcOrd="0" destOrd="0" presId="urn:microsoft.com/office/officeart/2005/8/layout/vList5"/>
    <dgm:cxn modelId="{A0CD5C82-DA42-4BE5-BB0E-AE84C389173C}" srcId="{CA439A29-7E0B-49EB-B3EE-BD56FD29BAF3}" destId="{165704C0-5200-4020-AA03-5335B7300C53}" srcOrd="4" destOrd="0" parTransId="{FE17B1AD-8708-48E2-B41F-CDE8E1E98D1C}" sibTransId="{726F47B8-4683-44B1-8353-22CF6C780F1C}"/>
    <dgm:cxn modelId="{08CD6581-EFD8-40DD-803A-55B02468CE2A}" srcId="{05F514BA-A417-4F7F-9892-C7FEB368B54D}" destId="{C28E1EEB-0BEA-4DCE-A4F0-528A2D9BBBB7}" srcOrd="1" destOrd="0" parTransId="{A2D80D5B-912D-43EB-A2FC-559049D9596C}" sibTransId="{9772BF0A-4B2E-4094-BD6E-64C459D78969}"/>
    <dgm:cxn modelId="{D9F765C6-F643-444E-9FA2-494AA6E0FA98}" srcId="{259209E4-4AFC-4D7D-B6FE-EEA6B55808EB}" destId="{955A2B56-AC9A-49D5-938E-52B2D5F7126F}" srcOrd="3" destOrd="0" parTransId="{4910BDA2-689A-448F-A429-0C58F6D80EE6}" sibTransId="{ADAE7848-EF35-418C-81B1-B047B886A26E}"/>
    <dgm:cxn modelId="{0983458D-ACC7-412B-82E6-84B216CD3EE6}" srcId="{259209E4-4AFC-4D7D-B6FE-EEA6B55808EB}" destId="{9E63813B-2C74-4549-8CC7-C1FF1D0FC9F8}" srcOrd="0" destOrd="0" parTransId="{BB254980-9E88-4F33-866A-7E9EE8F77D6B}" sibTransId="{FAC82B85-831F-46FF-9D09-48C9C131B5D6}"/>
    <dgm:cxn modelId="{E9C175F0-F102-4DD4-AA8E-3FCD4F418B68}" srcId="{165704C0-5200-4020-AA03-5335B7300C53}" destId="{5BC94F63-EA70-4E15-B7A0-7054C2B27061}" srcOrd="2" destOrd="0" parTransId="{8B89EE1D-0D28-4294-B6B0-5C8060130086}" sibTransId="{2CEAB034-C511-420A-A739-52FBBF444DE6}"/>
    <dgm:cxn modelId="{D12192A3-E033-45F2-B9F0-9E64BE84D9DA}" type="presOf" srcId="{4CE4E09F-1BD7-40F7-B035-4DCFAB7DE32B}" destId="{E908CFA9-9307-4E86-8728-BA8144323890}" srcOrd="0" destOrd="1" presId="urn:microsoft.com/office/officeart/2005/8/layout/vList5"/>
    <dgm:cxn modelId="{3B725B9E-E1FC-422B-AE21-95793FCD00CD}" type="presOf" srcId="{2CDB383F-3D86-4AAC-8147-412AB9A02E3D}" destId="{E908CFA9-9307-4E86-8728-BA8144323890}" srcOrd="0" destOrd="3" presId="urn:microsoft.com/office/officeart/2005/8/layout/vList5"/>
    <dgm:cxn modelId="{1C15CDB5-98DB-437C-9F4B-E1C5479455EB}" type="presOf" srcId="{C28E1EEB-0BEA-4DCE-A4F0-528A2D9BBBB7}" destId="{8E735805-EC44-41A6-B5C9-28D80EC55A6F}" srcOrd="0" destOrd="1" presId="urn:microsoft.com/office/officeart/2005/8/layout/vList5"/>
    <dgm:cxn modelId="{34718097-6924-42E3-A089-2890B19A9720}" srcId="{CA439A29-7E0B-49EB-B3EE-BD56FD29BAF3}" destId="{05F514BA-A417-4F7F-9892-C7FEB368B54D}" srcOrd="2" destOrd="0" parTransId="{0911721F-4687-4883-B516-175E9B06C4C7}" sibTransId="{023ED3B9-8DAD-4CD7-A080-0FE2B7623C46}"/>
    <dgm:cxn modelId="{60B520D2-DA8B-4E3B-9E9C-2C620FFBF2DD}" srcId="{A7EA2FF1-EBC7-4CF5-8DB9-4AC91962472A}" destId="{002EBCE6-5FE0-4CAD-9A72-9A058AFC2193}" srcOrd="2" destOrd="0" parTransId="{F7DF76AE-45F7-4820-AF76-E5E0E56670F2}" sibTransId="{E8C07AEF-4F9F-41CB-B83B-F984BE265845}"/>
    <dgm:cxn modelId="{2D408651-7223-4CBE-9599-9008403460C1}" srcId="{259209E4-4AFC-4D7D-B6FE-EEA6B55808EB}" destId="{84BEEF03-ADE5-4546-B5EC-59F66322473F}" srcOrd="2" destOrd="0" parTransId="{EEB77D22-43D9-4EB0-BCE1-CEDA273403D5}" sibTransId="{DA909168-AE35-42CB-B47E-C55000AC3E40}"/>
    <dgm:cxn modelId="{32E6DB49-A19E-4F82-BA27-B958F994EA8E}" type="presOf" srcId="{FB7B269E-7FEC-455F-8F93-E5401A250F09}" destId="{E908CFA9-9307-4E86-8728-BA8144323890}" srcOrd="0" destOrd="4" presId="urn:microsoft.com/office/officeart/2005/8/layout/vList5"/>
    <dgm:cxn modelId="{26A90EC1-0157-4B94-8A6E-4F38831E0300}" type="presParOf" srcId="{E927ED45-1FD7-4D21-B329-FDBD20744D03}" destId="{41BC10B5-712B-45B8-B2B2-03FF236900CC}" srcOrd="0" destOrd="0" presId="urn:microsoft.com/office/officeart/2005/8/layout/vList5"/>
    <dgm:cxn modelId="{263E601F-41A2-4980-8085-F7585D8CABE1}" type="presParOf" srcId="{41BC10B5-712B-45B8-B2B2-03FF236900CC}" destId="{F09FFF0B-3FA9-4054-A1EC-D2BCD02AABD7}" srcOrd="0" destOrd="0" presId="urn:microsoft.com/office/officeart/2005/8/layout/vList5"/>
    <dgm:cxn modelId="{374B857A-1B70-461E-899D-2A9DB0E8499D}" type="presParOf" srcId="{41BC10B5-712B-45B8-B2B2-03FF236900CC}" destId="{AE458355-1BD9-4A9B-90DF-E997FD483764}" srcOrd="1" destOrd="0" presId="urn:microsoft.com/office/officeart/2005/8/layout/vList5"/>
    <dgm:cxn modelId="{52F3582E-1741-4105-8A07-03B0DFDC3DCA}" type="presParOf" srcId="{E927ED45-1FD7-4D21-B329-FDBD20744D03}" destId="{DBD1FC24-2386-4BBE-953E-C6D9DFD60EAB}" srcOrd="1" destOrd="0" presId="urn:microsoft.com/office/officeart/2005/8/layout/vList5"/>
    <dgm:cxn modelId="{D73FE866-FFC6-4C9C-9A6A-FF4DF23862B3}" type="presParOf" srcId="{E927ED45-1FD7-4D21-B329-FDBD20744D03}" destId="{E9E929AD-5F04-4C0D-ADFC-FBE1201DADC7}" srcOrd="2" destOrd="0" presId="urn:microsoft.com/office/officeart/2005/8/layout/vList5"/>
    <dgm:cxn modelId="{849FE09D-FE47-4A2B-859C-DD10FAC15516}" type="presParOf" srcId="{E9E929AD-5F04-4C0D-ADFC-FBE1201DADC7}" destId="{B3280674-87F8-41E3-B12E-F881FC6E5194}" srcOrd="0" destOrd="0" presId="urn:microsoft.com/office/officeart/2005/8/layout/vList5"/>
    <dgm:cxn modelId="{E21B725C-13D3-4289-B2A2-BE56D11E9156}" type="presParOf" srcId="{E9E929AD-5F04-4C0D-ADFC-FBE1201DADC7}" destId="{D770D3E1-29B7-4F4A-B741-E4BA3AEA58BE}" srcOrd="1" destOrd="0" presId="urn:microsoft.com/office/officeart/2005/8/layout/vList5"/>
    <dgm:cxn modelId="{45970E8E-8B23-4ACD-A28A-D560222C8B60}" type="presParOf" srcId="{E927ED45-1FD7-4D21-B329-FDBD20744D03}" destId="{D78766E5-13DB-4B4D-9166-D5E8DAF84F34}" srcOrd="3" destOrd="0" presId="urn:microsoft.com/office/officeart/2005/8/layout/vList5"/>
    <dgm:cxn modelId="{7FD3C8DD-1EFA-46C6-9823-F9ED4333634C}" type="presParOf" srcId="{E927ED45-1FD7-4D21-B329-FDBD20744D03}" destId="{EDEF1A59-D079-4063-9B24-813E24E1B15B}" srcOrd="4" destOrd="0" presId="urn:microsoft.com/office/officeart/2005/8/layout/vList5"/>
    <dgm:cxn modelId="{3D43B45A-1921-4532-B767-7878848A357F}" type="presParOf" srcId="{EDEF1A59-D079-4063-9B24-813E24E1B15B}" destId="{45B1F945-2091-418F-B4B0-F2D0ABC861D0}" srcOrd="0" destOrd="0" presId="urn:microsoft.com/office/officeart/2005/8/layout/vList5"/>
    <dgm:cxn modelId="{3B6F27CF-36EA-4F12-9801-3D5AF3441CFE}" type="presParOf" srcId="{EDEF1A59-D079-4063-9B24-813E24E1B15B}" destId="{8E735805-EC44-41A6-B5C9-28D80EC55A6F}" srcOrd="1" destOrd="0" presId="urn:microsoft.com/office/officeart/2005/8/layout/vList5"/>
    <dgm:cxn modelId="{30B6DFEC-1FD8-40D1-9122-8A2AA1FFBE1A}" type="presParOf" srcId="{E927ED45-1FD7-4D21-B329-FDBD20744D03}" destId="{5D52BFD4-ADA5-4BD9-AB5F-88EDFDCCA468}" srcOrd="5" destOrd="0" presId="urn:microsoft.com/office/officeart/2005/8/layout/vList5"/>
    <dgm:cxn modelId="{31AB6330-4CBD-489C-BB80-C353C39E4526}" type="presParOf" srcId="{E927ED45-1FD7-4D21-B329-FDBD20744D03}" destId="{730994B3-A75B-4D71-80FC-646F44E1198D}" srcOrd="6" destOrd="0" presId="urn:microsoft.com/office/officeart/2005/8/layout/vList5"/>
    <dgm:cxn modelId="{749D2ACA-2E07-4DC8-AC9A-67C01AFE1F04}" type="presParOf" srcId="{730994B3-A75B-4D71-80FC-646F44E1198D}" destId="{C51D8A10-6F1A-468F-B51C-B7F31F154E98}" srcOrd="0" destOrd="0" presId="urn:microsoft.com/office/officeart/2005/8/layout/vList5"/>
    <dgm:cxn modelId="{4A539D97-13FE-4B31-B62C-48E99F357CEB}" type="presParOf" srcId="{730994B3-A75B-4D71-80FC-646F44E1198D}" destId="{E908CFA9-9307-4E86-8728-BA8144323890}" srcOrd="1" destOrd="0" presId="urn:microsoft.com/office/officeart/2005/8/layout/vList5"/>
    <dgm:cxn modelId="{45EDCA82-F6A7-494C-9F09-2B033A61C0BC}" type="presParOf" srcId="{E927ED45-1FD7-4D21-B329-FDBD20744D03}" destId="{DC50DC69-AD4C-49A5-B4CA-4ACAFBD9A703}" srcOrd="7" destOrd="0" presId="urn:microsoft.com/office/officeart/2005/8/layout/vList5"/>
    <dgm:cxn modelId="{5CADAB9C-ED40-4BCA-82E2-CC8828B25AF9}" type="presParOf" srcId="{E927ED45-1FD7-4D21-B329-FDBD20744D03}" destId="{843A7FED-48E1-4F88-9DCA-813DCFBAA0F9}" srcOrd="8" destOrd="0" presId="urn:microsoft.com/office/officeart/2005/8/layout/vList5"/>
    <dgm:cxn modelId="{748D2021-626F-4482-A2ED-799564F47C78}" type="presParOf" srcId="{843A7FED-48E1-4F88-9DCA-813DCFBAA0F9}" destId="{A7FDB6BA-1EE0-4B54-9F09-2BB824F93F6B}" srcOrd="0" destOrd="0" presId="urn:microsoft.com/office/officeart/2005/8/layout/vList5"/>
    <dgm:cxn modelId="{64F5C78E-0755-41FF-B606-D4C1DA738CEA}" type="presParOf" srcId="{843A7FED-48E1-4F88-9DCA-813DCFBAA0F9}" destId="{98353233-3AA0-49A3-A852-E89C9C7D996D}" srcOrd="1" destOrd="0" presId="urn:microsoft.com/office/officeart/2005/8/layout/vList5"/>
  </dgm:cxnLst>
  <dgm:bg>
    <a:solidFill>
      <a:srgbClr val="FFCC99"/>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55549-2F93-4C2C-8FB2-24BB5F92173A}">
      <dsp:nvSpPr>
        <dsp:cNvPr id="0" name=""/>
        <dsp:cNvSpPr/>
      </dsp:nvSpPr>
      <dsp:spPr>
        <a:xfrm>
          <a:off x="0" y="317990"/>
          <a:ext cx="8229600" cy="711360"/>
        </a:xfrm>
        <a:prstGeom prst="round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Temperature in the older patient may be on the lower end of the normal range due to decrease in metabolic rate, loss of muscle mass, and other factors</a:t>
          </a:r>
          <a:endParaRPr lang="en-CA" sz="1900" kern="1200" dirty="0"/>
        </a:p>
      </dsp:txBody>
      <dsp:txXfrm>
        <a:off x="34726" y="352716"/>
        <a:ext cx="8160148" cy="641908"/>
      </dsp:txXfrm>
    </dsp:sp>
    <dsp:sp modelId="{C5CE341E-8DD0-4718-A29A-A6CECF7AF0F2}">
      <dsp:nvSpPr>
        <dsp:cNvPr id="0" name=""/>
        <dsp:cNvSpPr/>
      </dsp:nvSpPr>
      <dsp:spPr>
        <a:xfrm>
          <a:off x="0" y="1084070"/>
          <a:ext cx="8229600" cy="711360"/>
        </a:xfrm>
        <a:prstGeom prst="round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Older patients are less able to raise their temperature (have a fever) due to impaired thermoregulation when they do become ill </a:t>
          </a:r>
          <a:endParaRPr lang="en-CA" sz="1900" kern="1200" dirty="0"/>
        </a:p>
      </dsp:txBody>
      <dsp:txXfrm>
        <a:off x="34726" y="1118796"/>
        <a:ext cx="8160148" cy="641908"/>
      </dsp:txXfrm>
    </dsp:sp>
    <dsp:sp modelId="{EC865E75-B09C-4299-967C-A5D2971D0AF4}">
      <dsp:nvSpPr>
        <dsp:cNvPr id="0" name=""/>
        <dsp:cNvSpPr/>
      </dsp:nvSpPr>
      <dsp:spPr>
        <a:xfrm>
          <a:off x="0" y="1850151"/>
          <a:ext cx="8229600" cy="711360"/>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Always check the baseline temp and change in temp in frail old patients e.g. nursing home patient </a:t>
          </a:r>
          <a:endParaRPr lang="en-CA" sz="1900" kern="1200" dirty="0"/>
        </a:p>
      </dsp:txBody>
      <dsp:txXfrm>
        <a:off x="34726" y="1884877"/>
        <a:ext cx="8160148" cy="641908"/>
      </dsp:txXfrm>
    </dsp:sp>
    <dsp:sp modelId="{F9594CAA-4F7F-4AE8-8FA3-52EA7976B455}">
      <dsp:nvSpPr>
        <dsp:cNvPr id="0" name=""/>
        <dsp:cNvSpPr/>
      </dsp:nvSpPr>
      <dsp:spPr>
        <a:xfrm>
          <a:off x="0" y="2616231"/>
          <a:ext cx="8229600" cy="71136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A temp of 37.5 may indicate a serious illness in a frail patient</a:t>
          </a:r>
          <a:endParaRPr lang="en-CA" sz="1900" kern="1200" dirty="0"/>
        </a:p>
      </dsp:txBody>
      <dsp:txXfrm>
        <a:off x="34726" y="2650957"/>
        <a:ext cx="8160148" cy="641908"/>
      </dsp:txXfrm>
    </dsp:sp>
    <dsp:sp modelId="{02B8875F-0477-492B-9F38-1F30586A28A7}">
      <dsp:nvSpPr>
        <dsp:cNvPr id="0" name=""/>
        <dsp:cNvSpPr/>
      </dsp:nvSpPr>
      <dsp:spPr>
        <a:xfrm>
          <a:off x="0" y="3382311"/>
          <a:ext cx="8229600" cy="711360"/>
        </a:xfrm>
        <a:prstGeom prst="round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Bottom line is when they have a fever take it seriously, but absence of fever does not exclude an infection</a:t>
          </a:r>
          <a:endParaRPr lang="en-CA" sz="1900" kern="1200" dirty="0"/>
        </a:p>
      </dsp:txBody>
      <dsp:txXfrm>
        <a:off x="34726" y="3417037"/>
        <a:ext cx="8160148" cy="641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58355-1BD9-4A9B-90DF-E997FD483764}">
      <dsp:nvSpPr>
        <dsp:cNvPr id="0" name=""/>
        <dsp:cNvSpPr/>
      </dsp:nvSpPr>
      <dsp:spPr>
        <a:xfrm rot="5400000">
          <a:off x="5530118" y="-2310628"/>
          <a:ext cx="743264" cy="5554588"/>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rtl="0">
            <a:lnSpc>
              <a:spcPct val="90000"/>
            </a:lnSpc>
            <a:spcBef>
              <a:spcPct val="0"/>
            </a:spcBef>
            <a:spcAft>
              <a:spcPct val="15000"/>
            </a:spcAft>
            <a:buChar char="••"/>
          </a:pPr>
          <a:r>
            <a:rPr lang="en-US" sz="1200" kern="1200" dirty="0" smtClean="0"/>
            <a:t>Can they remove and replace shoes and socks without assistance?</a:t>
          </a:r>
          <a:endParaRPr lang="en-CA" sz="1200" kern="1200" dirty="0"/>
        </a:p>
        <a:p>
          <a:pPr marL="114300" lvl="1" indent="-114300" algn="l" defTabSz="533400" rtl="0">
            <a:lnSpc>
              <a:spcPct val="90000"/>
            </a:lnSpc>
            <a:spcBef>
              <a:spcPct val="0"/>
            </a:spcBef>
            <a:spcAft>
              <a:spcPct val="15000"/>
            </a:spcAft>
            <a:buChar char="••"/>
          </a:pPr>
          <a:r>
            <a:rPr lang="en-US" sz="1200" kern="1200" dirty="0" smtClean="0"/>
            <a:t>What type of shoes are they wearing (e.g., slip on, laces, Velcro)?</a:t>
          </a:r>
          <a:endParaRPr lang="en-CA" sz="1200" kern="1200" dirty="0"/>
        </a:p>
        <a:p>
          <a:pPr marL="114300" lvl="1" indent="-114300" algn="l" defTabSz="533400" rtl="0">
            <a:lnSpc>
              <a:spcPct val="90000"/>
            </a:lnSpc>
            <a:spcBef>
              <a:spcPct val="0"/>
            </a:spcBef>
            <a:spcAft>
              <a:spcPct val="15000"/>
            </a:spcAft>
            <a:buChar char="••"/>
          </a:pPr>
          <a:r>
            <a:rPr lang="en-US" sz="1200" kern="1200" dirty="0" smtClean="0"/>
            <a:t>How worn is the footwear? Is it appropriate for the season? Is it safe ?</a:t>
          </a:r>
          <a:endParaRPr lang="en-CA" sz="1200" kern="1200" dirty="0"/>
        </a:p>
        <a:p>
          <a:pPr marL="114300" lvl="1" indent="-114300" algn="l" defTabSz="533400" rtl="0">
            <a:lnSpc>
              <a:spcPct val="90000"/>
            </a:lnSpc>
            <a:spcBef>
              <a:spcPct val="0"/>
            </a:spcBef>
            <a:spcAft>
              <a:spcPct val="15000"/>
            </a:spcAft>
            <a:buChar char="••"/>
          </a:pPr>
          <a:r>
            <a:rPr lang="en-US" sz="1200" kern="1200" dirty="0" smtClean="0"/>
            <a:t>Are they wearing socks?</a:t>
          </a:r>
          <a:endParaRPr lang="en-CA" sz="1200" kern="1200" dirty="0"/>
        </a:p>
      </dsp:txBody>
      <dsp:txXfrm rot="-5400000">
        <a:off x="3124457" y="131316"/>
        <a:ext cx="5518305" cy="670698"/>
      </dsp:txXfrm>
    </dsp:sp>
    <dsp:sp modelId="{F09FFF0B-3FA9-4054-A1EC-D2BCD02AABD7}">
      <dsp:nvSpPr>
        <dsp:cNvPr id="0" name=""/>
        <dsp:cNvSpPr/>
      </dsp:nvSpPr>
      <dsp:spPr>
        <a:xfrm>
          <a:off x="0" y="2124"/>
          <a:ext cx="3124456" cy="9290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Footwear:</a:t>
          </a:r>
          <a:endParaRPr lang="en-CA" sz="2100" kern="1200" dirty="0"/>
        </a:p>
      </dsp:txBody>
      <dsp:txXfrm>
        <a:off x="45354" y="47478"/>
        <a:ext cx="3033748" cy="838372"/>
      </dsp:txXfrm>
    </dsp:sp>
    <dsp:sp modelId="{D770D3E1-29B7-4F4A-B741-E4BA3AEA58BE}">
      <dsp:nvSpPr>
        <dsp:cNvPr id="0" name=""/>
        <dsp:cNvSpPr/>
      </dsp:nvSpPr>
      <dsp:spPr>
        <a:xfrm rot="5400000">
          <a:off x="5530118" y="-1335093"/>
          <a:ext cx="743264" cy="5554588"/>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Hygiene (particularly dirt and moisture between toes)</a:t>
          </a:r>
          <a:endParaRPr lang="en-CA" sz="1100" kern="1200" dirty="0"/>
        </a:p>
        <a:p>
          <a:pPr marL="57150" lvl="1" indent="-57150" algn="l" defTabSz="488950" rtl="0">
            <a:lnSpc>
              <a:spcPct val="90000"/>
            </a:lnSpc>
            <a:spcBef>
              <a:spcPct val="0"/>
            </a:spcBef>
            <a:spcAft>
              <a:spcPct val="15000"/>
            </a:spcAft>
            <a:buChar char="••"/>
          </a:pPr>
          <a:r>
            <a:rPr lang="en-US" sz="1100" kern="1200" dirty="0" smtClean="0"/>
            <a:t>Dryness, Hyperkeratosis (calluses and corns)</a:t>
          </a:r>
          <a:endParaRPr lang="en-CA" sz="1100" kern="1200" dirty="0"/>
        </a:p>
        <a:p>
          <a:pPr marL="57150" lvl="1" indent="-57150" algn="l" defTabSz="488950" rtl="0">
            <a:lnSpc>
              <a:spcPct val="90000"/>
            </a:lnSpc>
            <a:spcBef>
              <a:spcPct val="0"/>
            </a:spcBef>
            <a:spcAft>
              <a:spcPct val="15000"/>
            </a:spcAft>
            <a:buChar char="••"/>
          </a:pPr>
          <a:r>
            <a:rPr lang="en-US" sz="1100" kern="1200" dirty="0" smtClean="0"/>
            <a:t>Fissures</a:t>
          </a:r>
          <a:endParaRPr lang="en-CA" sz="1100" kern="1200" dirty="0"/>
        </a:p>
        <a:p>
          <a:pPr marL="57150" lvl="1" indent="-57150" algn="l" defTabSz="488950" rtl="0">
            <a:lnSpc>
              <a:spcPct val="90000"/>
            </a:lnSpc>
            <a:spcBef>
              <a:spcPct val="0"/>
            </a:spcBef>
            <a:spcAft>
              <a:spcPct val="15000"/>
            </a:spcAft>
            <a:buChar char="••"/>
          </a:pPr>
          <a:r>
            <a:rPr lang="en-US" sz="1100" kern="1200" dirty="0" smtClean="0"/>
            <a:t>Ulcers</a:t>
          </a:r>
          <a:endParaRPr lang="en-CA" sz="1100" kern="1200" dirty="0"/>
        </a:p>
      </dsp:txBody>
      <dsp:txXfrm rot="-5400000">
        <a:off x="3124457" y="1106851"/>
        <a:ext cx="5518305" cy="670698"/>
      </dsp:txXfrm>
    </dsp:sp>
    <dsp:sp modelId="{B3280674-87F8-41E3-B12E-F881FC6E5194}">
      <dsp:nvSpPr>
        <dsp:cNvPr id="0" name=""/>
        <dsp:cNvSpPr/>
      </dsp:nvSpPr>
      <dsp:spPr>
        <a:xfrm>
          <a:off x="0" y="977659"/>
          <a:ext cx="3124456" cy="9290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CA" sz="2100" kern="1200" dirty="0" smtClean="0"/>
            <a:t>Skin</a:t>
          </a:r>
        </a:p>
        <a:p>
          <a:pPr lvl="0" algn="ctr" defTabSz="933450" rtl="0">
            <a:lnSpc>
              <a:spcPct val="90000"/>
            </a:lnSpc>
            <a:spcBef>
              <a:spcPct val="0"/>
            </a:spcBef>
            <a:spcAft>
              <a:spcPct val="35000"/>
            </a:spcAft>
          </a:pPr>
          <a:r>
            <a:rPr lang="en-US" sz="2100" kern="1200" dirty="0" smtClean="0"/>
            <a:t>inspection  :</a:t>
          </a:r>
          <a:endParaRPr lang="en-CA" sz="2100" kern="1200" dirty="0"/>
        </a:p>
      </dsp:txBody>
      <dsp:txXfrm>
        <a:off x="45354" y="1023013"/>
        <a:ext cx="3033748" cy="838372"/>
      </dsp:txXfrm>
    </dsp:sp>
    <dsp:sp modelId="{8E735805-EC44-41A6-B5C9-28D80EC55A6F}">
      <dsp:nvSpPr>
        <dsp:cNvPr id="0" name=""/>
        <dsp:cNvSpPr/>
      </dsp:nvSpPr>
      <dsp:spPr>
        <a:xfrm rot="5400000">
          <a:off x="5530118" y="-359558"/>
          <a:ext cx="743264" cy="5554588"/>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Length</a:t>
          </a:r>
          <a:endParaRPr lang="en-CA" sz="1100" kern="1200" dirty="0"/>
        </a:p>
        <a:p>
          <a:pPr marL="57150" lvl="1" indent="-57150" algn="l" defTabSz="488950" rtl="0">
            <a:lnSpc>
              <a:spcPct val="90000"/>
            </a:lnSpc>
            <a:spcBef>
              <a:spcPct val="0"/>
            </a:spcBef>
            <a:spcAft>
              <a:spcPct val="15000"/>
            </a:spcAft>
            <a:buChar char="••"/>
          </a:pPr>
          <a:r>
            <a:rPr lang="en-US" sz="1100" kern="1200" dirty="0" smtClean="0"/>
            <a:t>Thickening</a:t>
          </a:r>
          <a:endParaRPr lang="en-CA" sz="1100" kern="1200" dirty="0"/>
        </a:p>
        <a:p>
          <a:pPr marL="57150" lvl="1" indent="-57150" algn="l" defTabSz="488950" rtl="0">
            <a:lnSpc>
              <a:spcPct val="90000"/>
            </a:lnSpc>
            <a:spcBef>
              <a:spcPct val="0"/>
            </a:spcBef>
            <a:spcAft>
              <a:spcPct val="15000"/>
            </a:spcAft>
            <a:buChar char="••"/>
          </a:pPr>
          <a:r>
            <a:rPr lang="en-US" sz="1100" kern="1200" dirty="0" smtClean="0"/>
            <a:t>Ingrown/broken</a:t>
          </a:r>
          <a:endParaRPr lang="en-CA" sz="1100" kern="1200" dirty="0"/>
        </a:p>
        <a:p>
          <a:pPr marL="57150" lvl="1" indent="-57150" algn="l" defTabSz="488950" rtl="0">
            <a:lnSpc>
              <a:spcPct val="90000"/>
            </a:lnSpc>
            <a:spcBef>
              <a:spcPct val="0"/>
            </a:spcBef>
            <a:spcAft>
              <a:spcPct val="15000"/>
            </a:spcAft>
            <a:buChar char="••"/>
          </a:pPr>
          <a:r>
            <a:rPr lang="en-US" sz="1100" kern="1200" dirty="0" smtClean="0"/>
            <a:t>Fungal infection</a:t>
          </a:r>
          <a:endParaRPr lang="en-CA" sz="1100" kern="1200" dirty="0"/>
        </a:p>
      </dsp:txBody>
      <dsp:txXfrm rot="-5400000">
        <a:off x="3124457" y="2082386"/>
        <a:ext cx="5518305" cy="670698"/>
      </dsp:txXfrm>
    </dsp:sp>
    <dsp:sp modelId="{45B1F945-2091-418F-B4B0-F2D0ABC861D0}">
      <dsp:nvSpPr>
        <dsp:cNvPr id="0" name=""/>
        <dsp:cNvSpPr/>
      </dsp:nvSpPr>
      <dsp:spPr>
        <a:xfrm>
          <a:off x="0" y="1953195"/>
          <a:ext cx="3124456" cy="9290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Nail inspection:</a:t>
          </a:r>
          <a:endParaRPr lang="en-CA" sz="2100" kern="1200" dirty="0"/>
        </a:p>
      </dsp:txBody>
      <dsp:txXfrm>
        <a:off x="45354" y="1998549"/>
        <a:ext cx="3033748" cy="838372"/>
      </dsp:txXfrm>
    </dsp:sp>
    <dsp:sp modelId="{E908CFA9-9307-4E86-8728-BA8144323890}">
      <dsp:nvSpPr>
        <dsp:cNvPr id="0" name=""/>
        <dsp:cNvSpPr/>
      </dsp:nvSpPr>
      <dsp:spPr>
        <a:xfrm rot="5400000">
          <a:off x="5530118" y="615976"/>
          <a:ext cx="743264" cy="5554588"/>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Bony deformity</a:t>
          </a:r>
          <a:endParaRPr lang="en-CA" sz="1100" kern="1200" dirty="0"/>
        </a:p>
        <a:p>
          <a:pPr marL="57150" lvl="1" indent="-57150" algn="l" defTabSz="488950" rtl="0">
            <a:lnSpc>
              <a:spcPct val="90000"/>
            </a:lnSpc>
            <a:spcBef>
              <a:spcPct val="0"/>
            </a:spcBef>
            <a:spcAft>
              <a:spcPct val="15000"/>
            </a:spcAft>
            <a:buChar char="••"/>
          </a:pPr>
          <a:r>
            <a:rPr lang="en-US" sz="1100" kern="1200" dirty="0" smtClean="0"/>
            <a:t>Hallux valgus, Hammer/overlapping toes</a:t>
          </a:r>
          <a:endParaRPr lang="en-CA" sz="1100" kern="1200" dirty="0"/>
        </a:p>
        <a:p>
          <a:pPr marL="57150" lvl="1" indent="-57150" algn="l" defTabSz="488950" rtl="0">
            <a:lnSpc>
              <a:spcPct val="90000"/>
            </a:lnSpc>
            <a:spcBef>
              <a:spcPct val="0"/>
            </a:spcBef>
            <a:spcAft>
              <a:spcPct val="15000"/>
            </a:spcAft>
            <a:buChar char="••"/>
          </a:pPr>
          <a:r>
            <a:rPr lang="en-US" sz="1100" kern="1200" dirty="0" smtClean="0"/>
            <a:t>Foot pain/tenderness </a:t>
          </a:r>
          <a:endParaRPr lang="en-CA" sz="1100" kern="1200" dirty="0"/>
        </a:p>
        <a:p>
          <a:pPr marL="57150" lvl="1" indent="-57150" algn="l" defTabSz="488950" rtl="0">
            <a:lnSpc>
              <a:spcPct val="90000"/>
            </a:lnSpc>
            <a:spcBef>
              <a:spcPct val="0"/>
            </a:spcBef>
            <a:spcAft>
              <a:spcPct val="15000"/>
            </a:spcAft>
            <a:buChar char="••"/>
          </a:pPr>
          <a:r>
            <a:rPr lang="en-US" sz="1100" kern="1200" dirty="0" smtClean="0"/>
            <a:t>Reduced range of motion</a:t>
          </a:r>
          <a:endParaRPr lang="en-CA" sz="1100" kern="1200" dirty="0"/>
        </a:p>
        <a:p>
          <a:pPr marL="57150" lvl="1" indent="-57150" algn="l" defTabSz="488950" rtl="0">
            <a:lnSpc>
              <a:spcPct val="90000"/>
            </a:lnSpc>
            <a:spcBef>
              <a:spcPct val="0"/>
            </a:spcBef>
            <a:spcAft>
              <a:spcPct val="15000"/>
            </a:spcAft>
            <a:buChar char="••"/>
          </a:pPr>
          <a:r>
            <a:rPr lang="en-US" sz="1100" kern="1200" dirty="0" smtClean="0"/>
            <a:t>Pes planus (flat foot)</a:t>
          </a:r>
          <a:endParaRPr lang="en-CA" sz="1100" kern="1200" dirty="0"/>
        </a:p>
      </dsp:txBody>
      <dsp:txXfrm rot="-5400000">
        <a:off x="3124457" y="3057921"/>
        <a:ext cx="5518305" cy="670698"/>
      </dsp:txXfrm>
    </dsp:sp>
    <dsp:sp modelId="{C51D8A10-6F1A-468F-B51C-B7F31F154E98}">
      <dsp:nvSpPr>
        <dsp:cNvPr id="0" name=""/>
        <dsp:cNvSpPr/>
      </dsp:nvSpPr>
      <dsp:spPr>
        <a:xfrm>
          <a:off x="0" y="2928730"/>
          <a:ext cx="3124456" cy="9290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Examination of  the foot:</a:t>
          </a:r>
          <a:endParaRPr lang="en-CA" sz="2100" kern="1200" dirty="0"/>
        </a:p>
      </dsp:txBody>
      <dsp:txXfrm>
        <a:off x="45354" y="2974084"/>
        <a:ext cx="3033748" cy="838372"/>
      </dsp:txXfrm>
    </dsp:sp>
    <dsp:sp modelId="{98353233-3AA0-49A3-A852-E89C9C7D996D}">
      <dsp:nvSpPr>
        <dsp:cNvPr id="0" name=""/>
        <dsp:cNvSpPr/>
      </dsp:nvSpPr>
      <dsp:spPr>
        <a:xfrm rot="5400000">
          <a:off x="5530118" y="1591511"/>
          <a:ext cx="743264" cy="5554588"/>
        </a:xfrm>
        <a:prstGeom prst="round2Same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rtl="0">
            <a:lnSpc>
              <a:spcPct val="90000"/>
            </a:lnSpc>
            <a:spcBef>
              <a:spcPct val="0"/>
            </a:spcBef>
            <a:spcAft>
              <a:spcPct val="15000"/>
            </a:spcAft>
            <a:buChar char="••"/>
          </a:pPr>
          <a:r>
            <a:rPr lang="en-US" sz="1100" kern="1200" dirty="0" smtClean="0"/>
            <a:t>Is temperature equal in both feet?</a:t>
          </a:r>
          <a:endParaRPr lang="en-CA" sz="1100" kern="1200" dirty="0"/>
        </a:p>
        <a:p>
          <a:pPr marL="57150" lvl="1" indent="-57150" algn="l" defTabSz="488950" rtl="0">
            <a:lnSpc>
              <a:spcPct val="90000"/>
            </a:lnSpc>
            <a:spcBef>
              <a:spcPct val="0"/>
            </a:spcBef>
            <a:spcAft>
              <a:spcPct val="15000"/>
            </a:spcAft>
            <a:buChar char="••"/>
          </a:pPr>
          <a:r>
            <a:rPr lang="en-US" sz="1100" kern="1200" dirty="0" smtClean="0"/>
            <a:t>Is there an absence or reduction of hair growth?</a:t>
          </a:r>
          <a:endParaRPr lang="en-CA" sz="1100" kern="1200" dirty="0"/>
        </a:p>
        <a:p>
          <a:pPr marL="57150" lvl="1" indent="-57150" algn="l" defTabSz="488950" rtl="0">
            <a:lnSpc>
              <a:spcPct val="90000"/>
            </a:lnSpc>
            <a:spcBef>
              <a:spcPct val="0"/>
            </a:spcBef>
            <a:spcAft>
              <a:spcPct val="15000"/>
            </a:spcAft>
            <a:buChar char="••"/>
          </a:pPr>
          <a:r>
            <a:rPr lang="en-US" sz="1100" kern="1200" dirty="0" smtClean="0"/>
            <a:t>Is there edema present?</a:t>
          </a:r>
          <a:endParaRPr lang="en-CA" sz="1100" kern="1200" dirty="0"/>
        </a:p>
        <a:p>
          <a:pPr marL="57150" lvl="1" indent="-57150" algn="l" defTabSz="488950" rtl="0">
            <a:lnSpc>
              <a:spcPct val="90000"/>
            </a:lnSpc>
            <a:spcBef>
              <a:spcPct val="0"/>
            </a:spcBef>
            <a:spcAft>
              <a:spcPct val="15000"/>
            </a:spcAft>
            <a:buChar char="••"/>
          </a:pPr>
          <a:r>
            <a:rPr lang="en-US" sz="1100" kern="1200" dirty="0" smtClean="0"/>
            <a:t>Check pedal pulses</a:t>
          </a:r>
          <a:endParaRPr lang="en-CA" sz="1100" kern="1200" dirty="0"/>
        </a:p>
        <a:p>
          <a:pPr marL="57150" lvl="1" indent="-57150" algn="l" defTabSz="488950" rtl="0">
            <a:lnSpc>
              <a:spcPct val="90000"/>
            </a:lnSpc>
            <a:spcBef>
              <a:spcPct val="0"/>
            </a:spcBef>
            <a:spcAft>
              <a:spcPct val="15000"/>
            </a:spcAft>
            <a:buChar char="••"/>
          </a:pPr>
          <a:r>
            <a:rPr lang="en-US" sz="1100" kern="1200" dirty="0" smtClean="0"/>
            <a:t>Is light touch sensation intact (Ipswich touch test)?</a:t>
          </a:r>
          <a:endParaRPr lang="en-CA" sz="1100" kern="1200" dirty="0"/>
        </a:p>
      </dsp:txBody>
      <dsp:txXfrm rot="-5400000">
        <a:off x="3124457" y="4033456"/>
        <a:ext cx="5518305" cy="670698"/>
      </dsp:txXfrm>
    </dsp:sp>
    <dsp:sp modelId="{A7FDB6BA-1EE0-4B54-9F09-2BB824F93F6B}">
      <dsp:nvSpPr>
        <dsp:cNvPr id="0" name=""/>
        <dsp:cNvSpPr/>
      </dsp:nvSpPr>
      <dsp:spPr>
        <a:xfrm>
          <a:off x="0" y="3904265"/>
          <a:ext cx="3124456" cy="9290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A vascular and neurological assessment:</a:t>
          </a:r>
          <a:endParaRPr lang="en-CA" sz="2100" kern="1200" dirty="0"/>
        </a:p>
      </dsp:txBody>
      <dsp:txXfrm>
        <a:off x="45354" y="3949619"/>
        <a:ext cx="3033748" cy="8383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796377-B126-4AEA-A07E-AFF7FD16B3EC}" type="datetimeFigureOut">
              <a:rPr lang="en-CA" smtClean="0"/>
              <a:t>2021-08-06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DEDB2-91DC-4F7E-8318-4551AE6C7973}" type="slidenum">
              <a:rPr lang="en-CA" smtClean="0"/>
              <a:t>‹#›</a:t>
            </a:fld>
            <a:endParaRPr lang="en-CA"/>
          </a:p>
        </p:txBody>
      </p:sp>
    </p:spTree>
    <p:extLst>
      <p:ext uri="{BB962C8B-B14F-4D97-AF65-F5344CB8AC3E}">
        <p14:creationId xmlns:p14="http://schemas.microsoft.com/office/powerpoint/2010/main" val="3208553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e.g. patients with severe aparaxia may not be able to get dressed, patients with poor balance may sit down while they get undressed</a:t>
            </a:r>
          </a:p>
        </p:txBody>
      </p:sp>
    </p:spTree>
    <p:extLst>
      <p:ext uri="{BB962C8B-B14F-4D97-AF65-F5344CB8AC3E}">
        <p14:creationId xmlns:p14="http://schemas.microsoft.com/office/powerpoint/2010/main" val="1339303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The “Get Up and Go” test is an easy way to do this—have a patient seated in a chair with an arm rest.  Have them get up from the chair, walk 10 feet and turn around and sit back down.  Normal is less than 10 seconds, abnormal is more than 20 seconds.  More important than the time, you can observe their overall gait, postural stability/balance, stride length, and if they have to use their arms to get up from the chair</a:t>
            </a:r>
          </a:p>
          <a:p>
            <a:pPr eaLnBrk="1" hangingPunct="1"/>
            <a:endParaRPr lang="en-US" altLang="en-US" dirty="0" smtClean="0">
              <a:cs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166ACED5-899B-4434-9B59-81238E3BE5B5}" type="slidenum">
              <a:rPr lang="en-US" altLang="en-US" smtClean="0"/>
              <a:pPr>
                <a:spcBef>
                  <a:spcPct val="0"/>
                </a:spcBef>
              </a:pPr>
              <a:t>24</a:t>
            </a:fld>
            <a:endParaRPr lang="en-US" altLang="en-US" dirty="0" smtClean="0"/>
          </a:p>
        </p:txBody>
      </p:sp>
    </p:spTree>
    <p:extLst>
      <p:ext uri="{BB962C8B-B14F-4D97-AF65-F5344CB8AC3E}">
        <p14:creationId xmlns:p14="http://schemas.microsoft.com/office/powerpoint/2010/main" val="2078443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In a hospitalized patient simple way is show me what you could do now.</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89F76A76-3BC6-46B8-A4BE-6838A6AF56C5}" type="slidenum">
              <a:rPr lang="en-US" altLang="en-US" smtClean="0"/>
              <a:pPr>
                <a:spcBef>
                  <a:spcPct val="0"/>
                </a:spcBef>
              </a:pPr>
              <a:t>33</a:t>
            </a:fld>
            <a:endParaRPr lang="en-US" altLang="en-US" dirty="0" smtClean="0"/>
          </a:p>
        </p:txBody>
      </p:sp>
    </p:spTree>
    <p:extLst>
      <p:ext uri="{BB962C8B-B14F-4D97-AF65-F5344CB8AC3E}">
        <p14:creationId xmlns:p14="http://schemas.microsoft.com/office/powerpoint/2010/main" val="2692816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e.g. patients with severe aparaxia may not be able to get dressed, patients with poor balance may sit down while they get undressed</a:t>
            </a:r>
          </a:p>
        </p:txBody>
      </p:sp>
    </p:spTree>
    <p:extLst>
      <p:ext uri="{BB962C8B-B14F-4D97-AF65-F5344CB8AC3E}">
        <p14:creationId xmlns:p14="http://schemas.microsoft.com/office/powerpoint/2010/main" val="130087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cs typeface="Arial" panose="020B0604020202020204" pitchFamily="34" charset="0"/>
              </a:rPr>
              <a:t>Table 207.1The Mental Status Examination</a:t>
            </a:r>
          </a:p>
          <a:p>
            <a:pPr eaLnBrk="1" hangingPunct="1"/>
            <a:r>
              <a:rPr lang="en-US" altLang="en-US" dirty="0" smtClean="0">
                <a:cs typeface="Arial" panose="020B0604020202020204" pitchFamily="34" charset="0"/>
              </a:rPr>
              <a:t>View in own window</a:t>
            </a:r>
          </a:p>
          <a:p>
            <a:pPr eaLnBrk="1" hangingPunct="1"/>
            <a:endParaRPr lang="en-US" altLang="en-US" dirty="0" smtClean="0">
              <a:cs typeface="Arial" panose="020B0604020202020204" pitchFamily="34" charset="0"/>
            </a:endParaRPr>
          </a:p>
          <a:p>
            <a:pPr eaLnBrk="1" hangingPunct="1"/>
            <a:r>
              <a:rPr lang="en-US" altLang="en-US" dirty="0" smtClean="0">
                <a:cs typeface="Arial" panose="020B0604020202020204" pitchFamily="34" charset="0"/>
              </a:rPr>
              <a:t>Level of consciousness </a:t>
            </a:r>
          </a:p>
          <a:p>
            <a:pPr eaLnBrk="1" hangingPunct="1"/>
            <a:r>
              <a:rPr lang="en-US" altLang="en-US" dirty="0" smtClean="0">
                <a:cs typeface="Arial" panose="020B0604020202020204" pitchFamily="34" charset="0"/>
              </a:rPr>
              <a:t>Appearance and general behavior </a:t>
            </a:r>
          </a:p>
          <a:p>
            <a:pPr eaLnBrk="1" hangingPunct="1"/>
            <a:r>
              <a:rPr lang="en-US" altLang="en-US" dirty="0" smtClean="0">
                <a:cs typeface="Arial" panose="020B0604020202020204" pitchFamily="34" charset="0"/>
              </a:rPr>
              <a:t>Speech and motor activity </a:t>
            </a:r>
          </a:p>
          <a:p>
            <a:pPr eaLnBrk="1" hangingPunct="1"/>
            <a:r>
              <a:rPr lang="en-US" altLang="en-US" dirty="0" smtClean="0">
                <a:cs typeface="Arial" panose="020B0604020202020204" pitchFamily="34" charset="0"/>
              </a:rPr>
              <a:t>Affect and mood </a:t>
            </a:r>
          </a:p>
          <a:p>
            <a:pPr eaLnBrk="1" hangingPunct="1"/>
            <a:r>
              <a:rPr lang="en-US" altLang="en-US" dirty="0" smtClean="0">
                <a:cs typeface="Arial" panose="020B0604020202020204" pitchFamily="34" charset="0"/>
              </a:rPr>
              <a:t>Thought and perception </a:t>
            </a:r>
          </a:p>
          <a:p>
            <a:pPr eaLnBrk="1" hangingPunct="1"/>
            <a:r>
              <a:rPr lang="en-US" altLang="en-US" dirty="0" smtClean="0">
                <a:cs typeface="Arial" panose="020B0604020202020204" pitchFamily="34" charset="0"/>
              </a:rPr>
              <a:t>Attitude and insight </a:t>
            </a:r>
          </a:p>
          <a:p>
            <a:pPr eaLnBrk="1" hangingPunct="1"/>
            <a:r>
              <a:rPr lang="en-US" altLang="en-US" dirty="0" smtClean="0">
                <a:cs typeface="Arial" panose="020B0604020202020204" pitchFamily="34" charset="0"/>
              </a:rPr>
              <a:t>Examiner's reaction to the patient </a:t>
            </a:r>
          </a:p>
          <a:p>
            <a:pPr eaLnBrk="1" hangingPunct="1"/>
            <a:r>
              <a:rPr lang="en-US" altLang="en-US" dirty="0" smtClean="0">
                <a:cs typeface="Arial" panose="020B0604020202020204" pitchFamily="34" charset="0"/>
              </a:rPr>
              <a:t>Cognitive abilities </a:t>
            </a:r>
          </a:p>
          <a:p>
            <a:pPr eaLnBrk="1" hangingPunct="1"/>
            <a:r>
              <a:rPr lang="en-US" altLang="en-US" dirty="0" smtClean="0">
                <a:cs typeface="Arial" panose="020B0604020202020204" pitchFamily="34" charset="0"/>
              </a:rPr>
              <a:t>Attention </a:t>
            </a:r>
          </a:p>
          <a:p>
            <a:pPr eaLnBrk="1" hangingPunct="1"/>
            <a:r>
              <a:rPr lang="en-US" altLang="en-US" dirty="0" smtClean="0">
                <a:cs typeface="Arial" panose="020B0604020202020204" pitchFamily="34" charset="0"/>
              </a:rPr>
              <a:t>Language </a:t>
            </a:r>
          </a:p>
          <a:p>
            <a:pPr eaLnBrk="1" hangingPunct="1"/>
            <a:r>
              <a:rPr lang="en-US" altLang="en-US" dirty="0" smtClean="0">
                <a:cs typeface="Arial" panose="020B0604020202020204" pitchFamily="34" charset="0"/>
              </a:rPr>
              <a:t>Memory </a:t>
            </a:r>
          </a:p>
          <a:p>
            <a:pPr eaLnBrk="1" hangingPunct="1"/>
            <a:r>
              <a:rPr lang="en-US" altLang="en-US" dirty="0" smtClean="0">
                <a:cs typeface="Arial" panose="020B0604020202020204" pitchFamily="34" charset="0"/>
              </a:rPr>
              <a:t>Constructional ability and praxis </a:t>
            </a:r>
          </a:p>
          <a:p>
            <a:pPr eaLnBrk="1" hangingPunct="1"/>
            <a:r>
              <a:rPr lang="en-US" altLang="en-US" dirty="0" smtClean="0">
                <a:cs typeface="Arial" panose="020B0604020202020204" pitchFamily="34" charset="0"/>
              </a:rPr>
              <a:t> </a:t>
            </a:r>
          </a:p>
          <a:p>
            <a:pPr eaLnBrk="1" hangingPunct="1"/>
            <a:endParaRPr lang="en-CA" altLang="en-US" dirty="0" smtClean="0">
              <a:cs typeface="Arial" panose="020B0604020202020204" pitchFamily="34"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B158EC1A-6337-4389-A51B-8026B96C1749}" type="slidenum">
              <a:rPr lang="en-US" altLang="en-US" smtClean="0"/>
              <a:pPr>
                <a:spcBef>
                  <a:spcPct val="0"/>
                </a:spcBef>
              </a:pPr>
              <a:t>6</a:t>
            </a:fld>
            <a:endParaRPr lang="en-US" altLang="en-US" dirty="0" smtClean="0"/>
          </a:p>
        </p:txBody>
      </p:sp>
    </p:spTree>
    <p:extLst>
      <p:ext uri="{BB962C8B-B14F-4D97-AF65-F5344CB8AC3E}">
        <p14:creationId xmlns:p14="http://schemas.microsoft.com/office/powerpoint/2010/main" val="229369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cs typeface="Arial" panose="020B0604020202020204" pitchFamily="34" charset="0"/>
              </a:rPr>
              <a:t>When they have a fever take it seriously but absence of fever does not exclude an infection</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15272974-BB4F-4369-A380-3A6E317B6DAC}" type="slidenum">
              <a:rPr lang="en-US" altLang="en-US" smtClean="0"/>
              <a:pPr>
                <a:spcBef>
                  <a:spcPct val="0"/>
                </a:spcBef>
              </a:pPr>
              <a:t>9</a:t>
            </a:fld>
            <a:endParaRPr lang="en-US" altLang="en-US" dirty="0" smtClean="0"/>
          </a:p>
        </p:txBody>
      </p:sp>
    </p:spTree>
    <p:extLst>
      <p:ext uri="{BB962C8B-B14F-4D97-AF65-F5344CB8AC3E}">
        <p14:creationId xmlns:p14="http://schemas.microsoft.com/office/powerpoint/2010/main" val="324133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smtClean="0">
                <a:cs typeface="Arial" panose="020B0604020202020204" pitchFamily="34" charset="0"/>
              </a:rPr>
              <a:t>e.g. 95 Y M with HR of 125 is mounting the maximum HR</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389BC07D-80A4-49F2-8F9F-E3DEC2AB4DDB}" type="slidenum">
              <a:rPr lang="en-US" altLang="en-US" smtClean="0"/>
              <a:pPr>
                <a:spcBef>
                  <a:spcPct val="0"/>
                </a:spcBef>
              </a:pPr>
              <a:t>10</a:t>
            </a:fld>
            <a:endParaRPr lang="en-US" altLang="en-US" dirty="0" smtClean="0"/>
          </a:p>
        </p:txBody>
      </p:sp>
    </p:spTree>
    <p:extLst>
      <p:ext uri="{BB962C8B-B14F-4D97-AF65-F5344CB8AC3E}">
        <p14:creationId xmlns:p14="http://schemas.microsoft.com/office/powerpoint/2010/main" val="365562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cs typeface="Arial" panose="020B0604020202020204" pitchFamily="34" charset="0"/>
              </a:rPr>
              <a:t>What are the causes of postural hypotension?</a:t>
            </a:r>
          </a:p>
          <a:p>
            <a:pPr eaLnBrk="1" hangingPunct="1">
              <a:spcBef>
                <a:spcPct val="0"/>
              </a:spcBef>
            </a:pPr>
            <a:r>
              <a:rPr lang="en-US" altLang="en-US" dirty="0" smtClean="0">
                <a:cs typeface="Arial" panose="020B0604020202020204" pitchFamily="34" charset="0"/>
              </a:rPr>
              <a:t>How do you check for postural hypotension?</a:t>
            </a:r>
          </a:p>
          <a:p>
            <a:pPr eaLnBrk="1" hangingPunct="1">
              <a:spcBef>
                <a:spcPct val="0"/>
              </a:spcBef>
            </a:pPr>
            <a:r>
              <a:rPr lang="en-US" altLang="en-US" dirty="0" smtClean="0">
                <a:cs typeface="Arial" panose="020B0604020202020204" pitchFamily="34" charset="0"/>
              </a:rPr>
              <a:t>What are the risks associated with postural hypotension?</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39EEBAF6-46F9-44F5-BB97-C9CCF1AFAA96}" type="slidenum">
              <a:rPr lang="en-US" altLang="en-US" smtClean="0"/>
              <a:pPr>
                <a:spcBef>
                  <a:spcPct val="0"/>
                </a:spcBef>
              </a:pPr>
              <a:t>11</a:t>
            </a:fld>
            <a:endParaRPr lang="en-US" altLang="en-US" dirty="0" smtClean="0"/>
          </a:p>
        </p:txBody>
      </p:sp>
    </p:spTree>
    <p:extLst>
      <p:ext uri="{BB962C8B-B14F-4D97-AF65-F5344CB8AC3E}">
        <p14:creationId xmlns:p14="http://schemas.microsoft.com/office/powerpoint/2010/main" val="135960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cs typeface="Arial" panose="020B0604020202020204" pitchFamily="34" charset="0"/>
              </a:rPr>
              <a:t>Apical cardiac impulse  may be difficult  to palpate secondary to  chest wall deformities</a:t>
            </a:r>
          </a:p>
          <a:p>
            <a:pPr eaLnBrk="1" hangingPunct="1">
              <a:spcBef>
                <a:spcPct val="0"/>
              </a:spcBef>
            </a:pPr>
            <a:r>
              <a:rPr lang="en-US" altLang="en-US" dirty="0" smtClean="0">
                <a:cs typeface="Arial" panose="020B0604020202020204" pitchFamily="34" charset="0"/>
              </a:rPr>
              <a:t>Respiratory splitting of  S2 is audible only in 30-40% - reduced compliance of pulmonary vasculature</a:t>
            </a:r>
          </a:p>
          <a:p>
            <a:pPr eaLnBrk="1" hangingPunct="1">
              <a:spcBef>
                <a:spcPct val="0"/>
              </a:spcBef>
            </a:pPr>
            <a:r>
              <a:rPr lang="en-US" altLang="en-US" dirty="0" smtClean="0">
                <a:cs typeface="Arial" panose="020B0604020202020204" pitchFamily="34" charset="0"/>
              </a:rPr>
              <a:t>S4 gallop is common- increase in late diastolic filling by vigorous atrial contraction into a thicker wall, less complainant LV </a:t>
            </a:r>
          </a:p>
          <a:p>
            <a:pPr eaLnBrk="1" hangingPunct="1">
              <a:spcBef>
                <a:spcPct val="0"/>
              </a:spcBef>
            </a:pPr>
            <a:r>
              <a:rPr lang="en-US" altLang="en-US" dirty="0" smtClean="0">
                <a:cs typeface="Arial" panose="020B0604020202020204" pitchFamily="34" charset="0"/>
              </a:rPr>
              <a:t>Soft basal ejection murmur is common 30-60%- dilated tortuous aorta or sclerosis of aortic valve</a:t>
            </a:r>
          </a:p>
          <a:p>
            <a:pPr eaLnBrk="1" hangingPunct="1">
              <a:spcBef>
                <a:spcPct val="0"/>
              </a:spcBef>
            </a:pPr>
            <a:endParaRPr lang="en-US" altLang="en-US" dirty="0" smtClean="0">
              <a:cs typeface="Arial" panose="020B0604020202020204" pitchFamily="34" charset="0"/>
            </a:endParaRPr>
          </a:p>
          <a:p>
            <a:pPr eaLnBrk="1" hangingPunct="1">
              <a:spcBef>
                <a:spcPct val="0"/>
              </a:spcBef>
            </a:pPr>
            <a:endParaRPr lang="en-US" altLang="en-US" dirty="0" smtClean="0">
              <a:cs typeface="Arial" panose="020B0604020202020204" pitchFamily="34" charset="0"/>
            </a:endParaRPr>
          </a:p>
          <a:p>
            <a:pPr eaLnBrk="1" hangingPunct="1">
              <a:spcBef>
                <a:spcPct val="0"/>
              </a:spcBef>
            </a:pPr>
            <a:endParaRPr lang="en-US" altLang="en-US" dirty="0" smtClean="0">
              <a:cs typeface="Arial" panose="020B0604020202020204" pitchFamily="34" charset="0"/>
            </a:endParaRPr>
          </a:p>
          <a:p>
            <a:pPr eaLnBrk="1" hangingPunct="1">
              <a:spcBef>
                <a:spcPct val="0"/>
              </a:spcBef>
            </a:pPr>
            <a:endParaRPr lang="en-US" altLang="en-US" dirty="0" smtClean="0">
              <a:cs typeface="Arial" panose="020B0604020202020204" pitchFamily="34" charset="0"/>
            </a:endParaRPr>
          </a:p>
          <a:p>
            <a:pPr eaLnBrk="1" hangingPunct="1">
              <a:spcBef>
                <a:spcPct val="0"/>
              </a:spcBef>
            </a:pPr>
            <a:endParaRPr lang="en-US" altLang="en-US" dirty="0" smtClean="0">
              <a:cs typeface="Arial" panose="020B0604020202020204" pitchFamily="34" charset="0"/>
            </a:endParaRPr>
          </a:p>
          <a:p>
            <a:pPr eaLnBrk="1" hangingPunct="1">
              <a:spcBef>
                <a:spcPct val="0"/>
              </a:spcBef>
            </a:pPr>
            <a:endParaRPr lang="en-US" altLang="en-US" dirty="0" smtClean="0">
              <a:cs typeface="Arial" panose="020B060402020202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C6C3B91A-086E-4BA9-8301-DDBCDD04276D}" type="slidenum">
              <a:rPr lang="en-US" altLang="en-US" smtClean="0"/>
              <a:pPr>
                <a:spcBef>
                  <a:spcPct val="0"/>
                </a:spcBef>
              </a:pPr>
              <a:t>19</a:t>
            </a:fld>
            <a:endParaRPr lang="en-US" altLang="en-US" dirty="0" smtClean="0"/>
          </a:p>
        </p:txBody>
      </p:sp>
    </p:spTree>
    <p:extLst>
      <p:ext uri="{BB962C8B-B14F-4D97-AF65-F5344CB8AC3E}">
        <p14:creationId xmlns:p14="http://schemas.microsoft.com/office/powerpoint/2010/main" val="477640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16C673FE-0361-41FD-B87A-23272DAA63D3}" type="slidenum">
              <a:rPr lang="en-US" altLang="en-US" smtClean="0"/>
              <a:pPr>
                <a:spcBef>
                  <a:spcPct val="0"/>
                </a:spcBef>
              </a:pPr>
              <a:t>20</a:t>
            </a:fld>
            <a:endParaRPr lang="en-US" altLang="en-US" dirty="0" smtClean="0"/>
          </a:p>
        </p:txBody>
      </p:sp>
    </p:spTree>
    <p:extLst>
      <p:ext uri="{BB962C8B-B14F-4D97-AF65-F5344CB8AC3E}">
        <p14:creationId xmlns:p14="http://schemas.microsoft.com/office/powerpoint/2010/main" val="264170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cs typeface="Arial" panose="020B0604020202020204" pitchFamily="34" charset="0"/>
              </a:rPr>
              <a:t>In some patients after abdominal exam only you get the past surgical history of cholecystectomy, appendectomy and hysterectomy</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0830C44E-4E1F-44C9-A529-D1F55EEA31AE}" type="slidenum">
              <a:rPr lang="en-US" altLang="en-US" smtClean="0"/>
              <a:pPr>
                <a:spcBef>
                  <a:spcPct val="0"/>
                </a:spcBef>
              </a:pPr>
              <a:t>22</a:t>
            </a:fld>
            <a:endParaRPr lang="en-US" altLang="en-US" dirty="0" smtClean="0"/>
          </a:p>
        </p:txBody>
      </p:sp>
    </p:spTree>
    <p:extLst>
      <p:ext uri="{BB962C8B-B14F-4D97-AF65-F5344CB8AC3E}">
        <p14:creationId xmlns:p14="http://schemas.microsoft.com/office/powerpoint/2010/main" val="109740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7">
            <a:extLst>
              <a:ext uri="{FF2B5EF4-FFF2-40B4-BE49-F238E27FC236}">
                <a16:creationId xmlns=""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8/6/2021</a:t>
            </a:fld>
            <a:endParaRPr lang="en-US" dirty="0"/>
          </a:p>
        </p:txBody>
      </p:sp>
      <p:sp>
        <p:nvSpPr>
          <p:cNvPr id="9" name="Footer Placeholder 8">
            <a:extLst>
              <a:ext uri="{FF2B5EF4-FFF2-40B4-BE49-F238E27FC236}">
                <a16:creationId xmlns=""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a:extLst>
              <a:ext uri="{FF2B5EF4-FFF2-40B4-BE49-F238E27FC236}">
                <a16:creationId xmlns=""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8/6/2021</a:t>
            </a:fld>
            <a:endParaRPr lang="en-US" dirty="0"/>
          </a:p>
        </p:txBody>
      </p:sp>
      <p:sp>
        <p:nvSpPr>
          <p:cNvPr id="12" name="Footer Placeholder 11">
            <a:extLst>
              <a:ext uri="{FF2B5EF4-FFF2-40B4-BE49-F238E27FC236}">
                <a16:creationId xmlns=""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a:extLst>
              <a:ext uri="{FF2B5EF4-FFF2-40B4-BE49-F238E27FC236}">
                <a16:creationId xmlns=""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8/6/2021</a:t>
            </a:fld>
            <a:endParaRPr lang="en-US" dirty="0"/>
          </a:p>
        </p:txBody>
      </p:sp>
      <p:sp>
        <p:nvSpPr>
          <p:cNvPr id="9" name="Footer Placeholder 8">
            <a:extLst>
              <a:ext uri="{FF2B5EF4-FFF2-40B4-BE49-F238E27FC236}">
                <a16:creationId xmlns=""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6">
            <a:extLst>
              <a:ext uri="{FF2B5EF4-FFF2-40B4-BE49-F238E27FC236}">
                <a16:creationId xmlns=""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8/6/2021</a:t>
            </a:fld>
            <a:endParaRPr lang="en-US" dirty="0"/>
          </a:p>
        </p:txBody>
      </p:sp>
      <p:sp>
        <p:nvSpPr>
          <p:cNvPr id="9" name="Footer Placeholder 8">
            <a:extLst>
              <a:ext uri="{FF2B5EF4-FFF2-40B4-BE49-F238E27FC236}">
                <a16:creationId xmlns=""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a:extLst>
              <a:ext uri="{FF2B5EF4-FFF2-40B4-BE49-F238E27FC236}">
                <a16:creationId xmlns=""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8/6/2021</a:t>
            </a:fld>
            <a:endParaRPr lang="en-US" dirty="0"/>
          </a:p>
        </p:txBody>
      </p:sp>
      <p:sp>
        <p:nvSpPr>
          <p:cNvPr id="10" name="Footer Placeholder 9">
            <a:extLst>
              <a:ext uri="{FF2B5EF4-FFF2-40B4-BE49-F238E27FC236}">
                <a16:creationId xmlns=""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8/6/2021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007/978-3-030-19625-7_5" TargetMode="External"/><Relationship Id="rId2" Type="http://schemas.openxmlformats.org/officeDocument/2006/relationships/hyperlink" Target="https://doi.org/10.1007/978-3-030-53529-2_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 xmlns:a16="http://schemas.microsoft.com/office/drawing/2014/main"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C21E816-31F5-48BB-BD02-D15F2F18B48A}"/>
              </a:ext>
            </a:extLst>
          </p:cNvPr>
          <p:cNvSpPr>
            <a:spLocks noGrp="1"/>
          </p:cNvSpPr>
          <p:nvPr>
            <p:ph type="ctrTitle"/>
          </p:nvPr>
        </p:nvSpPr>
        <p:spPr>
          <a:xfrm>
            <a:off x="581191" y="1103405"/>
            <a:ext cx="10993549" cy="1392039"/>
          </a:xfrm>
        </p:spPr>
        <p:txBody>
          <a:bodyPr>
            <a:normAutofit fontScale="90000"/>
          </a:bodyPr>
          <a:lstStyle/>
          <a:p>
            <a:r>
              <a:rPr lang="en-US" altLang="en-US" dirty="0" smtClean="0"/>
              <a:t>Physical Exam of Older Adults </a:t>
            </a:r>
            <a:br>
              <a:rPr lang="en-US" altLang="en-US" dirty="0" smtClean="0"/>
            </a:br>
            <a:r>
              <a:rPr lang="en-US" altLang="en-US" cap="none" dirty="0" smtClean="0"/>
              <a:t>Geriatrics Hub </a:t>
            </a:r>
            <a:r>
              <a:rPr lang="en-US" altLang="en-US" dirty="0" smtClean="0"/>
              <a:t/>
            </a:r>
            <a:br>
              <a:rPr lang="en-US" altLang="en-US" dirty="0" smtClean="0"/>
            </a:br>
            <a:endParaRPr lang="en-US" dirty="0"/>
          </a:p>
        </p:txBody>
      </p:sp>
      <p:sp>
        <p:nvSpPr>
          <p:cNvPr id="3" name="Subtitle 2">
            <a:extLst>
              <a:ext uri="{FF2B5EF4-FFF2-40B4-BE49-F238E27FC236}">
                <a16:creationId xmlns="" xmlns:a16="http://schemas.microsoft.com/office/drawing/2014/main" id="{835D6E6B-3353-491C-A3C6-F278D6CED8B3}"/>
              </a:ext>
            </a:extLst>
          </p:cNvPr>
          <p:cNvSpPr>
            <a:spLocks noGrp="1"/>
          </p:cNvSpPr>
          <p:nvPr>
            <p:ph type="subTitle" idx="1"/>
          </p:nvPr>
        </p:nvSpPr>
        <p:spPr>
          <a:xfrm>
            <a:off x="-462516" y="3429000"/>
            <a:ext cx="10993546" cy="1159206"/>
          </a:xfrm>
        </p:spPr>
        <p:txBody>
          <a:bodyPr>
            <a:noAutofit/>
          </a:bodyPr>
          <a:lstStyle/>
          <a:p>
            <a:pPr algn="r">
              <a:lnSpc>
                <a:spcPct val="80000"/>
              </a:lnSpc>
              <a:spcAft>
                <a:spcPts val="0"/>
              </a:spcAft>
              <a:defRPr/>
            </a:pPr>
            <a:r>
              <a:rPr lang="en-US" altLang="en-US" sz="2000" b="1" dirty="0"/>
              <a:t>Thiru </a:t>
            </a:r>
            <a:r>
              <a:rPr lang="en-US" altLang="en-US" sz="2000" b="1" dirty="0" err="1"/>
              <a:t>Yogaparn</a:t>
            </a:r>
            <a:r>
              <a:rPr lang="en-US" altLang="en-US" sz="2000" b="1" dirty="0"/>
              <a:t> MD, FRCPC</a:t>
            </a:r>
          </a:p>
          <a:p>
            <a:pPr algn="r">
              <a:lnSpc>
                <a:spcPct val="80000"/>
              </a:lnSpc>
              <a:spcAft>
                <a:spcPts val="0"/>
              </a:spcAft>
              <a:defRPr/>
            </a:pPr>
            <a:r>
              <a:rPr lang="en-US" altLang="en-US" sz="2000" b="1" dirty="0"/>
              <a:t>Associate professor</a:t>
            </a:r>
          </a:p>
          <a:p>
            <a:pPr algn="r">
              <a:lnSpc>
                <a:spcPct val="80000"/>
              </a:lnSpc>
              <a:spcAft>
                <a:spcPts val="0"/>
              </a:spcAft>
              <a:defRPr/>
            </a:pPr>
            <a:r>
              <a:rPr lang="en-US" altLang="en-US" sz="2000" b="1" dirty="0"/>
              <a:t>Baycrest geriatric health system</a:t>
            </a:r>
          </a:p>
          <a:p>
            <a:pPr algn="r">
              <a:lnSpc>
                <a:spcPct val="80000"/>
              </a:lnSpc>
              <a:spcAft>
                <a:spcPts val="0"/>
              </a:spcAft>
              <a:defRPr/>
            </a:pPr>
            <a:r>
              <a:rPr lang="en-US" altLang="en-US" sz="2000" b="1" dirty="0" smtClean="0"/>
              <a:t>University of Toronto</a:t>
            </a:r>
            <a:r>
              <a:rPr lang="en-US" altLang="en-US" sz="2000" b="1" dirty="0" smtClean="0">
                <a:solidFill>
                  <a:srgbClr val="898989"/>
                </a:solidFill>
              </a:rPr>
              <a:t> </a:t>
            </a:r>
            <a:endParaRPr lang="en-US" altLang="en-US" sz="2000" b="1" dirty="0">
              <a:solidFill>
                <a:srgbClr val="898989"/>
              </a:solidFill>
            </a:endParaRPr>
          </a:p>
        </p:txBody>
      </p:sp>
      <p:sp>
        <p:nvSpPr>
          <p:cNvPr id="20" name="Rectangle 19">
            <a:extLst>
              <a:ext uri="{FF2B5EF4-FFF2-40B4-BE49-F238E27FC236}">
                <a16:creationId xmlns="" xmlns:a16="http://schemas.microsoft.com/office/drawing/2014/main"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 xmlns:a16="http://schemas.microsoft.com/office/drawing/2014/main"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 xmlns:a16="http://schemas.microsoft.com/office/drawing/2014/main"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 xmlns:a16="http://schemas.microsoft.com/office/drawing/2014/main" id="{F1A8C364-94D4-4630-BAD0-78722F34705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48733" y="4588205"/>
            <a:ext cx="11260667" cy="1804127"/>
          </a:xfrm>
          <a:prstGeom prst="rect">
            <a:avLst/>
          </a:prstGeom>
        </p:spPr>
      </p:pic>
      <p:pic>
        <p:nvPicPr>
          <p:cNvPr id="4" name="Picture 3"/>
          <p:cNvPicPr>
            <a:picLocks noChangeAspect="1"/>
          </p:cNvPicPr>
          <p:nvPr/>
        </p:nvPicPr>
        <p:blipFill>
          <a:blip r:embed="rId3"/>
          <a:stretch>
            <a:fillRect/>
          </a:stretch>
        </p:blipFill>
        <p:spPr>
          <a:xfrm>
            <a:off x="370879" y="3981197"/>
            <a:ext cx="1438781" cy="566977"/>
          </a:xfrm>
          <a:prstGeom prst="rect">
            <a:avLst/>
          </a:prstGeom>
        </p:spPr>
      </p:pic>
      <p:pic>
        <p:nvPicPr>
          <p:cNvPr id="5" name="Picture 4"/>
          <p:cNvPicPr>
            <a:picLocks noChangeAspect="1"/>
          </p:cNvPicPr>
          <p:nvPr/>
        </p:nvPicPr>
        <p:blipFill>
          <a:blip r:embed="rId4"/>
          <a:stretch>
            <a:fillRect/>
          </a:stretch>
        </p:blipFill>
        <p:spPr>
          <a:xfrm>
            <a:off x="9750674" y="775545"/>
            <a:ext cx="1560711" cy="548688"/>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524000" y="0"/>
            <a:ext cx="7543800" cy="1295400"/>
          </a:xfrm>
        </p:spPr>
        <p:txBody>
          <a:bodyPr/>
          <a:lstStyle/>
          <a:p>
            <a:pPr>
              <a:defRPr/>
            </a:pPr>
            <a:r>
              <a:rPr lang="en-US" altLang="en-US" dirty="0" smtClean="0"/>
              <a:t>Pulse</a:t>
            </a:r>
          </a:p>
        </p:txBody>
      </p:sp>
      <p:sp>
        <p:nvSpPr>
          <p:cNvPr id="3" name="Content Placeholder 2"/>
          <p:cNvSpPr>
            <a:spLocks noGrp="1"/>
          </p:cNvSpPr>
          <p:nvPr>
            <p:ph idx="4294967295"/>
          </p:nvPr>
        </p:nvSpPr>
        <p:spPr>
          <a:xfrm>
            <a:off x="1524000" y="1719263"/>
            <a:ext cx="8229600" cy="4411662"/>
          </a:xfrm>
        </p:spPr>
        <p:txBody>
          <a:bodyPr>
            <a:normAutofit fontScale="92500" lnSpcReduction="10000"/>
          </a:bodyPr>
          <a:lstStyle/>
          <a:p>
            <a:pPr>
              <a:lnSpc>
                <a:spcPct val="80000"/>
              </a:lnSpc>
              <a:spcAft>
                <a:spcPts val="0"/>
              </a:spcAft>
              <a:defRPr/>
            </a:pPr>
            <a:r>
              <a:rPr lang="en-US" sz="2700" dirty="0"/>
              <a:t>Resting heart rate stays the same</a:t>
            </a:r>
          </a:p>
          <a:p>
            <a:pPr>
              <a:lnSpc>
                <a:spcPct val="80000"/>
              </a:lnSpc>
              <a:spcAft>
                <a:spcPts val="0"/>
              </a:spcAft>
              <a:defRPr/>
            </a:pPr>
            <a:r>
              <a:rPr lang="en-US" sz="2700" dirty="0"/>
              <a:t>Maximum heart rate (e.g., with exercise) goes down with age, A rough formula for this is</a:t>
            </a:r>
          </a:p>
          <a:p>
            <a:pPr lvl="1">
              <a:lnSpc>
                <a:spcPct val="80000"/>
              </a:lnSpc>
              <a:spcAft>
                <a:spcPts val="0"/>
              </a:spcAft>
              <a:defRPr/>
            </a:pPr>
            <a:r>
              <a:rPr lang="en-US" sz="2400" dirty="0"/>
              <a:t>Males: </a:t>
            </a:r>
            <a:r>
              <a:rPr lang="en-US" sz="2400" dirty="0" smtClean="0"/>
              <a:t>       Maximum </a:t>
            </a:r>
            <a:r>
              <a:rPr lang="en-US" sz="2400" dirty="0"/>
              <a:t>HR =220-age </a:t>
            </a:r>
          </a:p>
          <a:p>
            <a:pPr lvl="1">
              <a:lnSpc>
                <a:spcPct val="80000"/>
              </a:lnSpc>
              <a:spcAft>
                <a:spcPts val="0"/>
              </a:spcAft>
              <a:defRPr/>
            </a:pPr>
            <a:r>
              <a:rPr lang="en-US" sz="2400" dirty="0"/>
              <a:t>Females: </a:t>
            </a:r>
            <a:r>
              <a:rPr lang="en-US" sz="2400" dirty="0" smtClean="0"/>
              <a:t>   Maximum </a:t>
            </a:r>
            <a:r>
              <a:rPr lang="en-US" sz="2400" dirty="0"/>
              <a:t>HR =(220-age ) x 0.85</a:t>
            </a:r>
          </a:p>
          <a:p>
            <a:pPr>
              <a:lnSpc>
                <a:spcPct val="80000"/>
              </a:lnSpc>
              <a:spcAft>
                <a:spcPts val="0"/>
              </a:spcAft>
              <a:defRPr/>
            </a:pPr>
            <a:r>
              <a:rPr lang="en-US" sz="2700" dirty="0"/>
              <a:t>Premature atrial and ventricular beats are very common with aging and can make it seem like the patient has an irregular rhythm when you take their pulse</a:t>
            </a:r>
          </a:p>
          <a:p>
            <a:pPr>
              <a:lnSpc>
                <a:spcPct val="80000"/>
              </a:lnSpc>
              <a:spcAft>
                <a:spcPts val="0"/>
              </a:spcAft>
              <a:defRPr/>
            </a:pPr>
            <a:r>
              <a:rPr lang="en-US" sz="2700" dirty="0"/>
              <a:t>Atrial fibrillation is also  common with ageing</a:t>
            </a:r>
          </a:p>
          <a:p>
            <a:pPr>
              <a:lnSpc>
                <a:spcPct val="80000"/>
              </a:lnSpc>
              <a:spcAft>
                <a:spcPts val="0"/>
              </a:spcAft>
              <a:defRPr/>
            </a:pPr>
            <a:r>
              <a:rPr lang="en-US" sz="2700" dirty="0"/>
              <a:t>Absent peripheral pulses need further investigations</a:t>
            </a:r>
          </a:p>
          <a:p>
            <a:pPr>
              <a:lnSpc>
                <a:spcPct val="80000"/>
              </a:lnSpc>
              <a:spcAft>
                <a:spcPts val="0"/>
              </a:spcAft>
              <a:defRPr/>
            </a:pPr>
            <a:r>
              <a:rPr lang="en-US" sz="2700" dirty="0"/>
              <a:t>If you suspect temporal arteritis from the history look for absent temporal artery pulses and tenderness</a:t>
            </a:r>
          </a:p>
          <a:p>
            <a:pPr>
              <a:lnSpc>
                <a:spcPct val="80000"/>
              </a:lnSpc>
              <a:spcAft>
                <a:spcPts val="0"/>
              </a:spcAft>
              <a:defRPr/>
            </a:pPr>
            <a:r>
              <a:rPr lang="en-US" sz="2800" dirty="0"/>
              <a:t>Brisk carotid artery upstroke (May mask aortic stenosis)</a:t>
            </a:r>
            <a:endParaRPr lang="en-US" sz="2700" dirty="0"/>
          </a:p>
        </p:txBody>
      </p:sp>
    </p:spTree>
    <p:extLst>
      <p:ext uri="{BB962C8B-B14F-4D97-AF65-F5344CB8AC3E}">
        <p14:creationId xmlns:p14="http://schemas.microsoft.com/office/powerpoint/2010/main" val="2285144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524000" y="122238"/>
            <a:ext cx="7543800" cy="1295400"/>
          </a:xfrm>
        </p:spPr>
        <p:txBody>
          <a:bodyPr/>
          <a:lstStyle/>
          <a:p>
            <a:pPr>
              <a:defRPr/>
            </a:pPr>
            <a:r>
              <a:rPr lang="en-US" altLang="en-US" dirty="0" smtClean="0"/>
              <a:t>Blood Pressure</a:t>
            </a:r>
          </a:p>
        </p:txBody>
      </p:sp>
      <p:sp>
        <p:nvSpPr>
          <p:cNvPr id="13315" name="Content Placeholder 2"/>
          <p:cNvSpPr>
            <a:spLocks noGrp="1"/>
          </p:cNvSpPr>
          <p:nvPr>
            <p:ph idx="4294967295"/>
          </p:nvPr>
        </p:nvSpPr>
        <p:spPr>
          <a:xfrm>
            <a:off x="1524000" y="1719263"/>
            <a:ext cx="8229600" cy="4411662"/>
          </a:xfrm>
        </p:spPr>
        <p:txBody>
          <a:bodyPr>
            <a:normAutofit/>
          </a:bodyPr>
          <a:lstStyle/>
          <a:p>
            <a:pPr>
              <a:lnSpc>
                <a:spcPct val="90000"/>
              </a:lnSpc>
              <a:spcAft>
                <a:spcPts val="0"/>
              </a:spcAft>
              <a:defRPr/>
            </a:pPr>
            <a:r>
              <a:rPr lang="en-US" altLang="en-US" sz="2800" dirty="0"/>
              <a:t>Due to stiffening of the arteries there is a tendency for the systolic blood pressure to rise with aging with less rise in the diastolic blood pressure</a:t>
            </a:r>
          </a:p>
          <a:p>
            <a:pPr>
              <a:lnSpc>
                <a:spcPct val="90000"/>
              </a:lnSpc>
              <a:spcAft>
                <a:spcPts val="0"/>
              </a:spcAft>
              <a:defRPr/>
            </a:pPr>
            <a:r>
              <a:rPr lang="en-US" altLang="en-US" sz="2800" dirty="0"/>
              <a:t>Pulse pressure (</a:t>
            </a:r>
            <a:r>
              <a:rPr lang="en-US" altLang="en-US" sz="2800" dirty="0" smtClean="0"/>
              <a:t>systolic - diastolic</a:t>
            </a:r>
            <a:r>
              <a:rPr lang="en-US" altLang="en-US" sz="2800" dirty="0"/>
              <a:t>) widens</a:t>
            </a:r>
          </a:p>
          <a:p>
            <a:pPr>
              <a:lnSpc>
                <a:spcPct val="90000"/>
              </a:lnSpc>
              <a:spcAft>
                <a:spcPts val="0"/>
              </a:spcAft>
              <a:defRPr/>
            </a:pPr>
            <a:r>
              <a:rPr lang="en-US" altLang="en-US" sz="2800" dirty="0"/>
              <a:t>About 11-28 % of patients &gt;65 </a:t>
            </a:r>
            <a:r>
              <a:rPr lang="en-US" altLang="en-US" sz="2800" dirty="0" smtClean="0"/>
              <a:t>years </a:t>
            </a:r>
            <a:r>
              <a:rPr lang="en-US" altLang="en-US" sz="2800" dirty="0"/>
              <a:t>have orthostatic hypotension (a drop in blood pressure with standing of more than 20mmHg systolic or 10mmHg diastolic). </a:t>
            </a:r>
          </a:p>
          <a:p>
            <a:pPr>
              <a:lnSpc>
                <a:spcPct val="90000"/>
              </a:lnSpc>
              <a:spcAft>
                <a:spcPts val="0"/>
              </a:spcAft>
              <a:defRPr/>
            </a:pPr>
            <a:r>
              <a:rPr lang="en-US" altLang="en-US" sz="2800" dirty="0"/>
              <a:t>Always check BP in both arms on the first </a:t>
            </a:r>
            <a:r>
              <a:rPr lang="en-US" altLang="en-US" sz="2800" dirty="0" smtClean="0"/>
              <a:t>visit, as </a:t>
            </a:r>
            <a:r>
              <a:rPr lang="en-US" altLang="en-US" sz="2800" dirty="0"/>
              <a:t>they may have silent PVD</a:t>
            </a:r>
          </a:p>
        </p:txBody>
      </p:sp>
    </p:spTree>
    <p:extLst>
      <p:ext uri="{BB962C8B-B14F-4D97-AF65-F5344CB8AC3E}">
        <p14:creationId xmlns:p14="http://schemas.microsoft.com/office/powerpoint/2010/main" val="2095895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524000" y="122238"/>
            <a:ext cx="7543800" cy="1295400"/>
          </a:xfrm>
        </p:spPr>
        <p:txBody>
          <a:bodyPr/>
          <a:lstStyle/>
          <a:p>
            <a:pPr>
              <a:defRPr/>
            </a:pPr>
            <a:r>
              <a:rPr lang="en-US" altLang="en-US" dirty="0" smtClean="0"/>
              <a:t>Respiratory Rate and Pulse Oximetry </a:t>
            </a:r>
          </a:p>
        </p:txBody>
      </p:sp>
      <p:sp>
        <p:nvSpPr>
          <p:cNvPr id="14339" name="Content Placeholder 2"/>
          <p:cNvSpPr>
            <a:spLocks noGrp="1"/>
          </p:cNvSpPr>
          <p:nvPr>
            <p:ph idx="4294967295"/>
          </p:nvPr>
        </p:nvSpPr>
        <p:spPr>
          <a:xfrm>
            <a:off x="1524000" y="1719263"/>
            <a:ext cx="8229600" cy="4411662"/>
          </a:xfrm>
        </p:spPr>
        <p:txBody>
          <a:bodyPr>
            <a:normAutofit/>
          </a:bodyPr>
          <a:lstStyle/>
          <a:p>
            <a:pPr>
              <a:spcAft>
                <a:spcPts val="0"/>
              </a:spcAft>
              <a:defRPr/>
            </a:pPr>
            <a:r>
              <a:rPr lang="en-US" altLang="en-US" sz="2800" dirty="0" smtClean="0"/>
              <a:t>Resting respiratory rate is generally unchanged with normal aging</a:t>
            </a:r>
          </a:p>
          <a:p>
            <a:pPr>
              <a:spcAft>
                <a:spcPts val="0"/>
              </a:spcAft>
              <a:defRPr/>
            </a:pPr>
            <a:r>
              <a:rPr lang="en-US" altLang="en-US" sz="2800" dirty="0" smtClean="0"/>
              <a:t>Tachypnea at RR. &gt;24/minute is </a:t>
            </a:r>
            <a:r>
              <a:rPr lang="en-US" altLang="en-US" sz="2800" b="1" dirty="0" smtClean="0"/>
              <a:t>very reliable sign </a:t>
            </a:r>
            <a:r>
              <a:rPr lang="en-US" altLang="en-US" sz="2800" dirty="0" smtClean="0"/>
              <a:t>for lower respiratory tract infection even in very old patients </a:t>
            </a:r>
          </a:p>
          <a:p>
            <a:pPr>
              <a:spcAft>
                <a:spcPts val="0"/>
              </a:spcAft>
              <a:defRPr/>
            </a:pPr>
            <a:r>
              <a:rPr lang="en-US" altLang="en-US" sz="2800" dirty="0" smtClean="0"/>
              <a:t>The normal older adult patient will often have a pulse oximetry reading which is lower by a few percentage points. </a:t>
            </a:r>
          </a:p>
        </p:txBody>
      </p:sp>
    </p:spTree>
    <p:extLst>
      <p:ext uri="{BB962C8B-B14F-4D97-AF65-F5344CB8AC3E}">
        <p14:creationId xmlns:p14="http://schemas.microsoft.com/office/powerpoint/2010/main" val="107919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524000" y="122238"/>
            <a:ext cx="7543800" cy="1295400"/>
          </a:xfrm>
        </p:spPr>
        <p:txBody>
          <a:bodyPr/>
          <a:lstStyle/>
          <a:p>
            <a:pPr>
              <a:defRPr/>
            </a:pPr>
            <a:r>
              <a:rPr lang="en-US" altLang="en-US" dirty="0" smtClean="0"/>
              <a:t>Vision and hearing screening </a:t>
            </a:r>
          </a:p>
        </p:txBody>
      </p:sp>
      <p:sp>
        <p:nvSpPr>
          <p:cNvPr id="15363" name="Content Placeholder 2"/>
          <p:cNvSpPr>
            <a:spLocks noGrp="1"/>
          </p:cNvSpPr>
          <p:nvPr>
            <p:ph idx="4294967295"/>
          </p:nvPr>
        </p:nvSpPr>
        <p:spPr>
          <a:xfrm>
            <a:off x="1524000" y="1719263"/>
            <a:ext cx="8229600" cy="4411662"/>
          </a:xfrm>
        </p:spPr>
        <p:txBody>
          <a:bodyPr/>
          <a:lstStyle/>
          <a:p>
            <a:pPr>
              <a:spcAft>
                <a:spcPts val="0"/>
              </a:spcAft>
              <a:defRPr/>
            </a:pPr>
            <a:r>
              <a:rPr lang="en-US" altLang="en-US" sz="2800" dirty="0" smtClean="0"/>
              <a:t>A pocket Snellen chart held 14 in from eyes</a:t>
            </a:r>
          </a:p>
          <a:p>
            <a:pPr>
              <a:spcAft>
                <a:spcPts val="0"/>
              </a:spcAft>
              <a:defRPr/>
            </a:pPr>
            <a:r>
              <a:rPr lang="en-US" altLang="en-US" sz="2800" dirty="0" smtClean="0"/>
              <a:t>Whisper test or audio scope</a:t>
            </a:r>
          </a:p>
          <a:p>
            <a:pPr>
              <a:spcAft>
                <a:spcPts val="0"/>
              </a:spcAft>
              <a:defRPr/>
            </a:pPr>
            <a:endParaRPr lang="en-US" altLang="en-US" dirty="0" smtClean="0"/>
          </a:p>
        </p:txBody>
      </p:sp>
    </p:spTree>
    <p:extLst>
      <p:ext uri="{BB962C8B-B14F-4D97-AF65-F5344CB8AC3E}">
        <p14:creationId xmlns:p14="http://schemas.microsoft.com/office/powerpoint/2010/main" val="2412287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4648200" y="6356351"/>
            <a:ext cx="2895600" cy="365125"/>
          </a:xfrm>
        </p:spPr>
        <p:txBody>
          <a:bodyPr/>
          <a:lstStyle/>
          <a:p>
            <a:pPr>
              <a:defRPr/>
            </a:pPr>
            <a:r>
              <a:rPr lang="en-US" sz="1200" dirty="0"/>
              <a:t>bmj.com 2003;327:967</a:t>
            </a:r>
          </a:p>
        </p:txBody>
      </p:sp>
      <p:sp>
        <p:nvSpPr>
          <p:cNvPr id="16386" name="Title 1"/>
          <p:cNvSpPr>
            <a:spLocks noGrp="1"/>
          </p:cNvSpPr>
          <p:nvPr>
            <p:ph type="title" idx="4294967295"/>
          </p:nvPr>
        </p:nvSpPr>
        <p:spPr>
          <a:xfrm>
            <a:off x="1524000" y="228600"/>
            <a:ext cx="7543800" cy="731838"/>
          </a:xfrm>
        </p:spPr>
        <p:txBody>
          <a:bodyPr>
            <a:normAutofit/>
          </a:bodyPr>
          <a:lstStyle/>
          <a:p>
            <a:pPr>
              <a:defRPr/>
            </a:pPr>
            <a:r>
              <a:rPr lang="en-US" altLang="en-US" dirty="0" smtClean="0"/>
              <a:t>Audioscope and whisper test</a:t>
            </a:r>
          </a:p>
        </p:txBody>
      </p:sp>
      <p:pic>
        <p:nvPicPr>
          <p:cNvPr id="23556" name="Content Placeholder 3"/>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2381250" cy="3892550"/>
          </a:xfrm>
        </p:spPr>
      </p:pic>
      <p:sp>
        <p:nvSpPr>
          <p:cNvPr id="16388" name="Content Placeholder 5"/>
          <p:cNvSpPr>
            <a:spLocks noGrp="1"/>
          </p:cNvSpPr>
          <p:nvPr>
            <p:ph sz="half" idx="4294967295"/>
          </p:nvPr>
        </p:nvSpPr>
        <p:spPr>
          <a:xfrm>
            <a:off x="4267200" y="1295400"/>
            <a:ext cx="6400800" cy="4876800"/>
          </a:xfrm>
        </p:spPr>
        <p:txBody>
          <a:bodyPr>
            <a:normAutofit/>
          </a:bodyPr>
          <a:lstStyle/>
          <a:p>
            <a:pPr>
              <a:lnSpc>
                <a:spcPct val="80000"/>
              </a:lnSpc>
              <a:spcAft>
                <a:spcPts val="0"/>
              </a:spcAft>
              <a:buNone/>
              <a:defRPr/>
            </a:pPr>
            <a:r>
              <a:rPr lang="en-US" altLang="en-US" dirty="0"/>
              <a:t>Conducting the whispered voice test15–17</a:t>
            </a:r>
          </a:p>
          <a:p>
            <a:pPr>
              <a:lnSpc>
                <a:spcPct val="80000"/>
              </a:lnSpc>
              <a:spcAft>
                <a:spcPts val="0"/>
              </a:spcAft>
              <a:defRPr/>
            </a:pPr>
            <a:r>
              <a:rPr lang="en-US" altLang="en-US" dirty="0"/>
              <a:t>The examiner stands arm’s length (0.6 m) behind the seated patient and whispers a combination of numbers and letters (for example, 4-K-2) and then asks the patient to repeat the sequence</a:t>
            </a:r>
          </a:p>
          <a:p>
            <a:pPr>
              <a:lnSpc>
                <a:spcPct val="80000"/>
              </a:lnSpc>
              <a:spcAft>
                <a:spcPts val="0"/>
              </a:spcAft>
              <a:defRPr/>
            </a:pPr>
            <a:r>
              <a:rPr lang="en-US" altLang="en-US" dirty="0"/>
              <a:t>The examiner should quietly exhale before whispering to ensure as quiet a voice as possible</a:t>
            </a:r>
          </a:p>
          <a:p>
            <a:pPr>
              <a:lnSpc>
                <a:spcPct val="80000"/>
              </a:lnSpc>
              <a:spcAft>
                <a:spcPts val="0"/>
              </a:spcAft>
              <a:defRPr/>
            </a:pPr>
            <a:r>
              <a:rPr lang="en-US" altLang="en-US" dirty="0"/>
              <a:t>If the patient responds correctly, hearing is considered normal; if the patient responds incorrectly, the test is repeated using a different number/letter combination</a:t>
            </a:r>
          </a:p>
          <a:p>
            <a:pPr>
              <a:lnSpc>
                <a:spcPct val="80000"/>
              </a:lnSpc>
              <a:spcAft>
                <a:spcPts val="0"/>
              </a:spcAft>
              <a:defRPr/>
            </a:pPr>
            <a:r>
              <a:rPr lang="en-US" altLang="en-US" dirty="0"/>
              <a:t>The patient is considered to have passed the screening test if they repeat at least three out of a possible six numbers or letters correctly</a:t>
            </a:r>
          </a:p>
          <a:p>
            <a:pPr>
              <a:lnSpc>
                <a:spcPct val="80000"/>
              </a:lnSpc>
              <a:spcAft>
                <a:spcPts val="0"/>
              </a:spcAft>
              <a:defRPr/>
            </a:pPr>
            <a:r>
              <a:rPr lang="en-US" altLang="en-US" dirty="0"/>
              <a:t>The examiner always stands behind the patient to prevent lip reading</a:t>
            </a:r>
          </a:p>
          <a:p>
            <a:pPr>
              <a:lnSpc>
                <a:spcPct val="80000"/>
              </a:lnSpc>
              <a:spcAft>
                <a:spcPts val="0"/>
              </a:spcAft>
              <a:defRPr/>
            </a:pPr>
            <a:r>
              <a:rPr lang="en-US" altLang="en-US" dirty="0"/>
              <a:t>Each ear is tested individually, starting with the ear with better hearing, and during testing the non-test ear is masked by gently occluding the auditory canal with a finger and rubbing the tragus in a circular motion</a:t>
            </a:r>
          </a:p>
          <a:p>
            <a:pPr>
              <a:lnSpc>
                <a:spcPct val="80000"/>
              </a:lnSpc>
              <a:spcAft>
                <a:spcPts val="0"/>
              </a:spcAft>
              <a:defRPr/>
            </a:pPr>
            <a:r>
              <a:rPr lang="en-US" altLang="en-US" dirty="0"/>
              <a:t>The other ear is assessed similarly with a different combination of numbers and letters</a:t>
            </a:r>
            <a:endParaRPr lang="en-CA" altLang="en-US" dirty="0"/>
          </a:p>
        </p:txBody>
      </p:sp>
    </p:spTree>
    <p:extLst>
      <p:ext uri="{BB962C8B-B14F-4D97-AF65-F5344CB8AC3E}">
        <p14:creationId xmlns:p14="http://schemas.microsoft.com/office/powerpoint/2010/main" val="570659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1524000" y="122238"/>
            <a:ext cx="7543800" cy="1020762"/>
          </a:xfrm>
        </p:spPr>
        <p:txBody>
          <a:bodyPr/>
          <a:lstStyle/>
          <a:p>
            <a:pPr>
              <a:defRPr/>
            </a:pPr>
            <a:r>
              <a:rPr lang="en-US" altLang="en-US" dirty="0" smtClean="0"/>
              <a:t>HEENT Exam </a:t>
            </a:r>
          </a:p>
        </p:txBody>
      </p:sp>
      <p:sp>
        <p:nvSpPr>
          <p:cNvPr id="17411" name="Content Placeholder 2"/>
          <p:cNvSpPr>
            <a:spLocks noGrp="1"/>
          </p:cNvSpPr>
          <p:nvPr>
            <p:ph idx="4294967295"/>
          </p:nvPr>
        </p:nvSpPr>
        <p:spPr>
          <a:xfrm>
            <a:off x="1524000" y="1719263"/>
            <a:ext cx="8229600" cy="4411662"/>
          </a:xfrm>
        </p:spPr>
        <p:txBody>
          <a:bodyPr>
            <a:normAutofit/>
          </a:bodyPr>
          <a:lstStyle/>
          <a:p>
            <a:pPr>
              <a:lnSpc>
                <a:spcPct val="80000"/>
              </a:lnSpc>
              <a:spcAft>
                <a:spcPts val="0"/>
              </a:spcAft>
              <a:defRPr/>
            </a:pPr>
            <a:endParaRPr lang="en-US" altLang="en-US" sz="2700" dirty="0"/>
          </a:p>
          <a:p>
            <a:pPr>
              <a:lnSpc>
                <a:spcPct val="80000"/>
              </a:lnSpc>
              <a:spcAft>
                <a:spcPts val="0"/>
              </a:spcAft>
              <a:buNone/>
              <a:defRPr/>
            </a:pPr>
            <a:r>
              <a:rPr lang="en-US" altLang="en-US" sz="3200" b="1" dirty="0"/>
              <a:t>Head Exam</a:t>
            </a:r>
          </a:p>
          <a:p>
            <a:pPr>
              <a:lnSpc>
                <a:spcPct val="80000"/>
              </a:lnSpc>
              <a:spcAft>
                <a:spcPts val="0"/>
              </a:spcAft>
              <a:buFontTx/>
              <a:buChar char="•"/>
              <a:defRPr/>
            </a:pPr>
            <a:r>
              <a:rPr lang="en-US" altLang="en-US" sz="3200" dirty="0"/>
              <a:t> Fat pads around the eyes can </a:t>
            </a:r>
            <a:r>
              <a:rPr lang="en-US" altLang="en-US" sz="3200" dirty="0" smtClean="0"/>
              <a:t>atrophy : </a:t>
            </a:r>
            <a:r>
              <a:rPr lang="en-US" altLang="en-US" sz="3200" dirty="0"/>
              <a:t>It may cause gradual sinking of the eye backward into the orbit (enophthalmos). </a:t>
            </a:r>
            <a:endParaRPr lang="en-US" altLang="en-US" sz="3200" dirty="0" smtClean="0"/>
          </a:p>
          <a:p>
            <a:pPr lvl="1">
              <a:lnSpc>
                <a:spcPct val="80000"/>
              </a:lnSpc>
              <a:spcAft>
                <a:spcPts val="0"/>
              </a:spcAft>
              <a:buFontTx/>
              <a:buChar char="•"/>
              <a:defRPr/>
            </a:pPr>
            <a:r>
              <a:rPr lang="en-US" altLang="en-US" sz="2900" dirty="0" smtClean="0"/>
              <a:t>Thus</a:t>
            </a:r>
            <a:r>
              <a:rPr lang="en-US" altLang="en-US" sz="2900" dirty="0"/>
              <a:t>, enophthalmos is </a:t>
            </a:r>
            <a:r>
              <a:rPr lang="en-US" altLang="en-US" sz="2900" b="1" dirty="0"/>
              <a:t>not </a:t>
            </a:r>
            <a:r>
              <a:rPr lang="en-US" altLang="en-US" sz="2900" dirty="0"/>
              <a:t>necessarily a sign of dehydration in older adults. </a:t>
            </a:r>
            <a:endParaRPr lang="en-US" altLang="en-US" sz="2900" dirty="0" smtClean="0"/>
          </a:p>
          <a:p>
            <a:pPr>
              <a:lnSpc>
                <a:spcPct val="80000"/>
              </a:lnSpc>
              <a:spcAft>
                <a:spcPts val="0"/>
              </a:spcAft>
              <a:buFontTx/>
              <a:buChar char="•"/>
              <a:defRPr/>
            </a:pPr>
            <a:r>
              <a:rPr lang="en-US" altLang="en-US" sz="3200" dirty="0" smtClean="0"/>
              <a:t>Eyelid </a:t>
            </a:r>
            <a:r>
              <a:rPr lang="en-US" altLang="en-US" sz="3200" dirty="0"/>
              <a:t>skin can become loose and hang in folds, occasionally obstructing vision (senile ptosis)</a:t>
            </a:r>
          </a:p>
          <a:p>
            <a:pPr>
              <a:lnSpc>
                <a:spcPct val="80000"/>
              </a:lnSpc>
              <a:spcAft>
                <a:spcPts val="0"/>
              </a:spcAft>
              <a:defRPr/>
            </a:pPr>
            <a:endParaRPr lang="en-US" altLang="en-US" sz="2700" dirty="0"/>
          </a:p>
        </p:txBody>
      </p:sp>
    </p:spTree>
    <p:extLst>
      <p:ext uri="{BB962C8B-B14F-4D97-AF65-F5344CB8AC3E}">
        <p14:creationId xmlns:p14="http://schemas.microsoft.com/office/powerpoint/2010/main" val="371170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altLang="en-US" dirty="0" smtClean="0"/>
              <a:t>HEENT Exam</a:t>
            </a:r>
          </a:p>
        </p:txBody>
      </p:sp>
      <p:sp>
        <p:nvSpPr>
          <p:cNvPr id="18435" name="Rectangle 3"/>
          <p:cNvSpPr>
            <a:spLocks noGrp="1" noChangeArrowheads="1"/>
          </p:cNvSpPr>
          <p:nvPr>
            <p:ph idx="1"/>
          </p:nvPr>
        </p:nvSpPr>
        <p:spPr>
          <a:xfrm>
            <a:off x="488202" y="1992152"/>
            <a:ext cx="11029615" cy="3634486"/>
          </a:xfrm>
        </p:spPr>
        <p:txBody>
          <a:bodyPr>
            <a:normAutofit fontScale="85000" lnSpcReduction="10000"/>
          </a:bodyPr>
          <a:lstStyle/>
          <a:p>
            <a:pPr>
              <a:lnSpc>
                <a:spcPct val="80000"/>
              </a:lnSpc>
              <a:spcAft>
                <a:spcPts val="0"/>
              </a:spcAft>
              <a:defRPr/>
            </a:pPr>
            <a:r>
              <a:rPr lang="en-US" altLang="en-US" sz="2700" dirty="0"/>
              <a:t>Eyes:  Presbyopia (eye's inability to focus on close objects) occurs due to loss of elasticity of the lens and is considered a part of normal aging </a:t>
            </a:r>
          </a:p>
          <a:p>
            <a:pPr>
              <a:lnSpc>
                <a:spcPct val="80000"/>
              </a:lnSpc>
              <a:spcAft>
                <a:spcPts val="0"/>
              </a:spcAft>
              <a:defRPr/>
            </a:pPr>
            <a:r>
              <a:rPr lang="en-US" altLang="en-US" sz="2700" dirty="0" smtClean="0"/>
              <a:t>Arcus </a:t>
            </a:r>
            <a:r>
              <a:rPr lang="en-US" altLang="en-US" sz="2700" dirty="0"/>
              <a:t>senilis - a grayish-white ring at the edge of the cornea frequently in older patients </a:t>
            </a:r>
          </a:p>
          <a:p>
            <a:pPr>
              <a:lnSpc>
                <a:spcPct val="80000"/>
              </a:lnSpc>
              <a:spcAft>
                <a:spcPts val="0"/>
              </a:spcAft>
              <a:defRPr/>
            </a:pPr>
            <a:r>
              <a:rPr lang="en-US" altLang="en-US" sz="2700" dirty="0"/>
              <a:t>Look for opacities of the lens on exam as  cataracts are common</a:t>
            </a:r>
          </a:p>
          <a:p>
            <a:pPr>
              <a:lnSpc>
                <a:spcPct val="80000"/>
              </a:lnSpc>
              <a:spcAft>
                <a:spcPts val="0"/>
              </a:spcAft>
              <a:defRPr/>
            </a:pPr>
            <a:r>
              <a:rPr lang="en-US" altLang="en-US" sz="2700" dirty="0"/>
              <a:t>Unequal pupil size may be from previous cataract </a:t>
            </a:r>
            <a:r>
              <a:rPr lang="en-US" altLang="en-US" sz="2700" dirty="0" smtClean="0"/>
              <a:t>surgery</a:t>
            </a:r>
          </a:p>
          <a:p>
            <a:pPr>
              <a:lnSpc>
                <a:spcPct val="80000"/>
              </a:lnSpc>
              <a:spcAft>
                <a:spcPts val="0"/>
              </a:spcAft>
              <a:defRPr/>
            </a:pPr>
            <a:r>
              <a:rPr lang="en-US" altLang="en-US" sz="2700" dirty="0"/>
              <a:t>The eye examination should focus on testing visual acuity </a:t>
            </a:r>
            <a:r>
              <a:rPr lang="en-US" altLang="en-US" sz="2700" dirty="0" smtClean="0"/>
              <a:t>(e.g. </a:t>
            </a:r>
            <a:r>
              <a:rPr lang="en-US" altLang="en-US" sz="2700" dirty="0"/>
              <a:t>using a Snellen chart). </a:t>
            </a:r>
            <a:endParaRPr lang="en-US" altLang="en-US" sz="2700" dirty="0" smtClean="0"/>
          </a:p>
          <a:p>
            <a:pPr>
              <a:lnSpc>
                <a:spcPct val="80000"/>
              </a:lnSpc>
              <a:spcAft>
                <a:spcPts val="0"/>
              </a:spcAft>
              <a:defRPr/>
            </a:pPr>
            <a:r>
              <a:rPr lang="en-US" altLang="en-US" sz="2700" dirty="0" smtClean="0"/>
              <a:t>Visual </a:t>
            </a:r>
            <a:r>
              <a:rPr lang="en-US" altLang="en-US" sz="2700" dirty="0"/>
              <a:t>fields can be tested at the bedside by </a:t>
            </a:r>
            <a:r>
              <a:rPr lang="en-US" altLang="en-US" sz="2700" dirty="0" smtClean="0"/>
              <a:t>confrontation</a:t>
            </a:r>
            <a:endParaRPr lang="en-US" altLang="en-US" sz="2700" dirty="0"/>
          </a:p>
          <a:p>
            <a:pPr>
              <a:lnSpc>
                <a:spcPct val="80000"/>
              </a:lnSpc>
              <a:spcAft>
                <a:spcPts val="0"/>
              </a:spcAft>
              <a:defRPr/>
            </a:pPr>
            <a:r>
              <a:rPr lang="en-US" altLang="en-US" sz="2700" dirty="0"/>
              <a:t>Ophthalmoscopy- the retina’s appearance usually does not change much with </a:t>
            </a:r>
            <a:r>
              <a:rPr lang="en-US" altLang="en-US" sz="2700" dirty="0" smtClean="0"/>
              <a:t>aging.</a:t>
            </a:r>
          </a:p>
          <a:p>
            <a:pPr lvl="1">
              <a:lnSpc>
                <a:spcPct val="80000"/>
              </a:lnSpc>
              <a:spcAft>
                <a:spcPts val="0"/>
              </a:spcAft>
              <a:defRPr/>
            </a:pPr>
            <a:r>
              <a:rPr lang="en-US" altLang="en-US" sz="2400" dirty="0"/>
              <a:t>Look for  cataracts, optic nerve or macular degeneration, and evidence of glaucoma, hypertension, or diabetes. </a:t>
            </a:r>
          </a:p>
          <a:p>
            <a:pPr>
              <a:lnSpc>
                <a:spcPct val="80000"/>
              </a:lnSpc>
              <a:spcAft>
                <a:spcPts val="0"/>
              </a:spcAft>
              <a:defRPr/>
            </a:pPr>
            <a:r>
              <a:rPr lang="en-US" altLang="en-US" sz="2700" dirty="0" smtClean="0"/>
              <a:t>Annual eye exam by an optometrist or ophthalmologist is recommended after age 50 </a:t>
            </a:r>
          </a:p>
        </p:txBody>
      </p:sp>
    </p:spTree>
    <p:extLst>
      <p:ext uri="{BB962C8B-B14F-4D97-AF65-F5344CB8AC3E}">
        <p14:creationId xmlns:p14="http://schemas.microsoft.com/office/powerpoint/2010/main" val="1101010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1524000" y="122238"/>
            <a:ext cx="7543800" cy="1295400"/>
          </a:xfrm>
        </p:spPr>
        <p:txBody>
          <a:bodyPr/>
          <a:lstStyle/>
          <a:p>
            <a:pPr>
              <a:defRPr/>
            </a:pPr>
            <a:r>
              <a:rPr lang="en-US" altLang="en-US" dirty="0" smtClean="0"/>
              <a:t>HEENT Exam</a:t>
            </a:r>
          </a:p>
        </p:txBody>
      </p:sp>
      <p:sp>
        <p:nvSpPr>
          <p:cNvPr id="19459" name="Content Placeholder 2"/>
          <p:cNvSpPr>
            <a:spLocks noGrp="1"/>
          </p:cNvSpPr>
          <p:nvPr>
            <p:ph idx="4294967295"/>
          </p:nvPr>
        </p:nvSpPr>
        <p:spPr>
          <a:xfrm>
            <a:off x="1524000" y="1719263"/>
            <a:ext cx="8229600" cy="4411662"/>
          </a:xfrm>
        </p:spPr>
        <p:txBody>
          <a:bodyPr/>
          <a:lstStyle/>
          <a:p>
            <a:pPr>
              <a:spcAft>
                <a:spcPts val="0"/>
              </a:spcAft>
              <a:defRPr/>
            </a:pPr>
            <a:r>
              <a:rPr lang="en-US" altLang="en-US" sz="2800" dirty="0" smtClean="0"/>
              <a:t>Ears: Be sure to examine the ears for impacted ear wax (cerumen) which is common </a:t>
            </a:r>
          </a:p>
          <a:p>
            <a:pPr>
              <a:spcAft>
                <a:spcPts val="0"/>
              </a:spcAft>
              <a:defRPr/>
            </a:pPr>
            <a:r>
              <a:rPr lang="en-US" altLang="en-US" sz="2800" dirty="0" smtClean="0"/>
              <a:t>Neck Exam: Lymph nodes tend to atrophy and may be harder to feel or absent on cervical exam</a:t>
            </a:r>
          </a:p>
          <a:p>
            <a:pPr>
              <a:spcAft>
                <a:spcPts val="0"/>
              </a:spcAft>
              <a:defRPr/>
            </a:pPr>
            <a:r>
              <a:rPr lang="en-US" altLang="en-US" sz="2800" dirty="0" smtClean="0"/>
              <a:t>Submandibular glands are easily felt</a:t>
            </a:r>
          </a:p>
          <a:p>
            <a:pPr>
              <a:spcAft>
                <a:spcPts val="0"/>
              </a:spcAft>
              <a:defRPr/>
            </a:pPr>
            <a:r>
              <a:rPr lang="en-US" altLang="en-US" sz="2800" b="1" dirty="0" smtClean="0"/>
              <a:t>Bottom line</a:t>
            </a:r>
            <a:r>
              <a:rPr lang="en-US" altLang="en-US" sz="2800" dirty="0" smtClean="0"/>
              <a:t> if you feel LN anywhere  take it seriously</a:t>
            </a:r>
          </a:p>
          <a:p>
            <a:pPr>
              <a:spcAft>
                <a:spcPts val="0"/>
              </a:spcAft>
              <a:defRPr/>
            </a:pPr>
            <a:endParaRPr lang="en-US" altLang="en-US" dirty="0" smtClean="0"/>
          </a:p>
        </p:txBody>
      </p:sp>
    </p:spTree>
    <p:extLst>
      <p:ext uri="{BB962C8B-B14F-4D97-AF65-F5344CB8AC3E}">
        <p14:creationId xmlns:p14="http://schemas.microsoft.com/office/powerpoint/2010/main" val="370438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1524000" y="122238"/>
            <a:ext cx="7543800" cy="1295400"/>
          </a:xfrm>
        </p:spPr>
        <p:txBody>
          <a:bodyPr/>
          <a:lstStyle/>
          <a:p>
            <a:pPr>
              <a:defRPr/>
            </a:pPr>
            <a:r>
              <a:rPr lang="en-US" altLang="en-US" dirty="0" smtClean="0"/>
              <a:t>Oral Exam</a:t>
            </a:r>
          </a:p>
        </p:txBody>
      </p:sp>
      <p:sp>
        <p:nvSpPr>
          <p:cNvPr id="3" name="Content Placeholder 2"/>
          <p:cNvSpPr>
            <a:spLocks noGrp="1"/>
          </p:cNvSpPr>
          <p:nvPr>
            <p:ph idx="4294967295"/>
          </p:nvPr>
        </p:nvSpPr>
        <p:spPr>
          <a:xfrm>
            <a:off x="1524000" y="1719263"/>
            <a:ext cx="8229600" cy="4411662"/>
          </a:xfrm>
        </p:spPr>
        <p:txBody>
          <a:bodyPr>
            <a:normAutofit/>
          </a:bodyPr>
          <a:lstStyle/>
          <a:p>
            <a:pPr>
              <a:lnSpc>
                <a:spcPct val="80000"/>
              </a:lnSpc>
              <a:spcAft>
                <a:spcPts val="0"/>
              </a:spcAft>
              <a:defRPr/>
            </a:pPr>
            <a:r>
              <a:rPr lang="en-US" sz="2300" dirty="0"/>
              <a:t>Examine for- tooth and gum health, denture sores and oral cancer </a:t>
            </a:r>
            <a:endParaRPr lang="en-US" sz="2300" dirty="0" smtClean="0"/>
          </a:p>
          <a:p>
            <a:pPr lvl="1">
              <a:lnSpc>
                <a:spcPct val="80000"/>
              </a:lnSpc>
              <a:spcAft>
                <a:spcPts val="0"/>
              </a:spcAft>
              <a:defRPr/>
            </a:pPr>
            <a:r>
              <a:rPr lang="en-US" sz="2000" dirty="0" smtClean="0"/>
              <a:t>look </a:t>
            </a:r>
            <a:r>
              <a:rPr lang="en-US" sz="2000" dirty="0"/>
              <a:t>for bleeding or swollen gums, loose or broken teeth, fungal infections, and signs of cancer </a:t>
            </a:r>
            <a:r>
              <a:rPr lang="en-US" sz="2000" dirty="0" smtClean="0"/>
              <a:t>(e.g., </a:t>
            </a:r>
            <a:r>
              <a:rPr lang="en-US" sz="2000" dirty="0"/>
              <a:t>leukoplakia, erythroplakia, ulceration, mass). </a:t>
            </a:r>
            <a:endParaRPr lang="en-US" sz="2000" dirty="0" smtClean="0"/>
          </a:p>
          <a:p>
            <a:pPr>
              <a:lnSpc>
                <a:spcPct val="80000"/>
              </a:lnSpc>
              <a:spcAft>
                <a:spcPts val="0"/>
              </a:spcAft>
              <a:defRPr/>
            </a:pPr>
            <a:r>
              <a:rPr lang="en-US" sz="2300" dirty="0" smtClean="0"/>
              <a:t>Tooth </a:t>
            </a:r>
            <a:r>
              <a:rPr lang="en-US" sz="2300" dirty="0"/>
              <a:t>loss is not a normal part of aging, but is frequent due to cumulative effects of dental caries and periodontal disease</a:t>
            </a:r>
          </a:p>
          <a:p>
            <a:pPr>
              <a:lnSpc>
                <a:spcPct val="80000"/>
              </a:lnSpc>
              <a:spcAft>
                <a:spcPts val="0"/>
              </a:spcAft>
              <a:defRPr/>
            </a:pPr>
            <a:r>
              <a:rPr lang="en-US" sz="2300" dirty="0"/>
              <a:t> 1/3 of geriatric patients have lost all their teeth, &gt;1/2 wear dentures</a:t>
            </a:r>
          </a:p>
          <a:p>
            <a:pPr>
              <a:lnSpc>
                <a:spcPct val="80000"/>
              </a:lnSpc>
              <a:spcAft>
                <a:spcPts val="0"/>
              </a:spcAft>
              <a:defRPr/>
            </a:pPr>
            <a:r>
              <a:rPr lang="en-US" sz="2300" dirty="0"/>
              <a:t>Remember to remove the dentures - key to a thorough oral exam</a:t>
            </a:r>
          </a:p>
          <a:p>
            <a:pPr>
              <a:lnSpc>
                <a:spcPct val="80000"/>
              </a:lnSpc>
              <a:spcAft>
                <a:spcPts val="0"/>
              </a:spcAft>
              <a:defRPr/>
            </a:pPr>
            <a:r>
              <a:rPr lang="en-US" sz="2300" dirty="0" smtClean="0"/>
              <a:t>Oral </a:t>
            </a:r>
            <a:r>
              <a:rPr lang="en-US" sz="2300" dirty="0"/>
              <a:t>cancers are common in older patient with long standing ETOH or  tobacco use or poor oral hygiene</a:t>
            </a:r>
          </a:p>
        </p:txBody>
      </p:sp>
      <p:sp>
        <p:nvSpPr>
          <p:cNvPr id="2" name="Oval Callout 1"/>
          <p:cNvSpPr/>
          <p:nvPr/>
        </p:nvSpPr>
        <p:spPr>
          <a:xfrm>
            <a:off x="6889172" y="5819902"/>
            <a:ext cx="4357255"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Remember poor dentition can affect nutrition</a:t>
            </a:r>
          </a:p>
        </p:txBody>
      </p:sp>
    </p:spTree>
    <p:extLst>
      <p:ext uri="{BB962C8B-B14F-4D97-AF65-F5344CB8AC3E}">
        <p14:creationId xmlns:p14="http://schemas.microsoft.com/office/powerpoint/2010/main" val="7548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524000" y="122238"/>
            <a:ext cx="7543800" cy="1295400"/>
          </a:xfrm>
        </p:spPr>
        <p:txBody>
          <a:bodyPr/>
          <a:lstStyle/>
          <a:p>
            <a:pPr>
              <a:defRPr/>
            </a:pPr>
            <a:r>
              <a:rPr lang="en-US" altLang="en-US" dirty="0" smtClean="0"/>
              <a:t>Cardiovascular Exam</a:t>
            </a:r>
          </a:p>
        </p:txBody>
      </p:sp>
      <p:sp>
        <p:nvSpPr>
          <p:cNvPr id="3" name="Content Placeholder 2"/>
          <p:cNvSpPr>
            <a:spLocks noGrp="1"/>
          </p:cNvSpPr>
          <p:nvPr>
            <p:ph idx="4294967295"/>
          </p:nvPr>
        </p:nvSpPr>
        <p:spPr>
          <a:xfrm>
            <a:off x="1524000" y="1719263"/>
            <a:ext cx="8229600" cy="4411662"/>
          </a:xfrm>
        </p:spPr>
        <p:txBody>
          <a:bodyPr>
            <a:normAutofit/>
          </a:bodyPr>
          <a:lstStyle/>
          <a:p>
            <a:pPr>
              <a:lnSpc>
                <a:spcPct val="80000"/>
              </a:lnSpc>
              <a:spcAft>
                <a:spcPts val="0"/>
              </a:spcAft>
              <a:defRPr/>
            </a:pPr>
            <a:endParaRPr lang="en-US" altLang="en-US" dirty="0"/>
          </a:p>
          <a:p>
            <a:pPr>
              <a:lnSpc>
                <a:spcPct val="80000"/>
              </a:lnSpc>
              <a:spcAft>
                <a:spcPts val="0"/>
              </a:spcAft>
              <a:buNone/>
              <a:defRPr/>
            </a:pPr>
            <a:r>
              <a:rPr lang="en-US" altLang="en-US" sz="2200" b="1" dirty="0"/>
              <a:t>Inspection</a:t>
            </a:r>
          </a:p>
          <a:p>
            <a:pPr>
              <a:lnSpc>
                <a:spcPct val="80000"/>
              </a:lnSpc>
              <a:spcAft>
                <a:spcPts val="0"/>
              </a:spcAft>
              <a:defRPr/>
            </a:pPr>
            <a:r>
              <a:rPr lang="en-US" altLang="en-US" sz="2200" dirty="0"/>
              <a:t>Increased tortuosity, uncoiling,  and lengthening of the aorta with age can result in the carotid artery buckling or kinking in the neck on the right and appear as a pulsating mass.</a:t>
            </a:r>
            <a:endParaRPr lang="en-US" altLang="en-US" sz="2200" b="1" dirty="0"/>
          </a:p>
          <a:p>
            <a:pPr>
              <a:lnSpc>
                <a:spcPct val="80000"/>
              </a:lnSpc>
              <a:spcAft>
                <a:spcPts val="0"/>
              </a:spcAft>
              <a:buNone/>
              <a:defRPr/>
            </a:pPr>
            <a:r>
              <a:rPr lang="en-US" altLang="en-US" sz="2200" b="1" dirty="0"/>
              <a:t>Palpation</a:t>
            </a:r>
          </a:p>
          <a:p>
            <a:pPr>
              <a:lnSpc>
                <a:spcPct val="80000"/>
              </a:lnSpc>
              <a:spcAft>
                <a:spcPts val="0"/>
              </a:spcAft>
              <a:defRPr/>
            </a:pPr>
            <a:r>
              <a:rPr lang="en-US" altLang="en-US" sz="2200" dirty="0"/>
              <a:t> Apical cardiac impulse  may be difficult  to </a:t>
            </a:r>
            <a:r>
              <a:rPr lang="en-US" altLang="en-US" sz="2200" dirty="0" smtClean="0"/>
              <a:t>palpate due to chest wall changes </a:t>
            </a:r>
            <a:endParaRPr lang="en-US" altLang="en-US" sz="2200" dirty="0"/>
          </a:p>
          <a:p>
            <a:pPr>
              <a:lnSpc>
                <a:spcPct val="80000"/>
              </a:lnSpc>
              <a:spcAft>
                <a:spcPts val="0"/>
              </a:spcAft>
              <a:buNone/>
              <a:defRPr/>
            </a:pPr>
            <a:r>
              <a:rPr lang="en-US" altLang="en-US" sz="2200" b="1" dirty="0"/>
              <a:t>Auscultation</a:t>
            </a:r>
          </a:p>
          <a:p>
            <a:pPr>
              <a:lnSpc>
                <a:spcPct val="80000"/>
              </a:lnSpc>
              <a:spcAft>
                <a:spcPts val="0"/>
              </a:spcAft>
              <a:defRPr/>
            </a:pPr>
            <a:r>
              <a:rPr lang="en-US" altLang="en-US" sz="2200" dirty="0"/>
              <a:t>Due to arthrosclerosis, you may hear bruits over the carotids.  </a:t>
            </a:r>
          </a:p>
          <a:p>
            <a:pPr>
              <a:lnSpc>
                <a:spcPct val="80000"/>
              </a:lnSpc>
              <a:spcAft>
                <a:spcPts val="0"/>
              </a:spcAft>
              <a:defRPr/>
            </a:pPr>
            <a:r>
              <a:rPr lang="en-US" altLang="en-US" sz="2200" dirty="0"/>
              <a:t>Premature atrial and ventricular beats are very common with aging and can make it seem like the patient has an irregular rhythm when you listen to their heart</a:t>
            </a:r>
          </a:p>
          <a:p>
            <a:pPr>
              <a:lnSpc>
                <a:spcPct val="80000"/>
              </a:lnSpc>
              <a:spcAft>
                <a:spcPts val="0"/>
              </a:spcAft>
              <a:defRPr/>
            </a:pPr>
            <a:r>
              <a:rPr lang="en-US" altLang="en-US" sz="2200" dirty="0"/>
              <a:t>AF is also common- irregular HR</a:t>
            </a:r>
          </a:p>
        </p:txBody>
      </p:sp>
    </p:spTree>
    <p:extLst>
      <p:ext uri="{BB962C8B-B14F-4D97-AF65-F5344CB8AC3E}">
        <p14:creationId xmlns:p14="http://schemas.microsoft.com/office/powerpoint/2010/main" val="1313330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xfrm>
            <a:off x="1524000" y="0"/>
            <a:ext cx="7543800" cy="1295400"/>
          </a:xfrm>
        </p:spPr>
        <p:txBody>
          <a:bodyPr/>
          <a:lstStyle/>
          <a:p>
            <a:pPr>
              <a:defRPr/>
            </a:pPr>
            <a:r>
              <a:rPr lang="en-US" altLang="en-US" smtClean="0"/>
              <a:t>Goals and Objectives</a:t>
            </a:r>
          </a:p>
        </p:txBody>
      </p:sp>
      <p:sp>
        <p:nvSpPr>
          <p:cNvPr id="4099" name="Rectangle 3"/>
          <p:cNvSpPr>
            <a:spLocks noGrp="1"/>
          </p:cNvSpPr>
          <p:nvPr>
            <p:ph type="body" idx="4294967295"/>
          </p:nvPr>
        </p:nvSpPr>
        <p:spPr>
          <a:xfrm>
            <a:off x="1320800" y="1295400"/>
            <a:ext cx="8229600" cy="4411663"/>
          </a:xfrm>
        </p:spPr>
        <p:txBody>
          <a:bodyPr>
            <a:normAutofit/>
          </a:bodyPr>
          <a:lstStyle/>
          <a:p>
            <a:pPr>
              <a:spcAft>
                <a:spcPts val="0"/>
              </a:spcAft>
              <a:buNone/>
              <a:defRPr/>
            </a:pPr>
            <a:r>
              <a:rPr lang="en-US" altLang="en-US" sz="2800" dirty="0" smtClean="0"/>
              <a:t>At the end of session, learner will be able to </a:t>
            </a:r>
          </a:p>
          <a:p>
            <a:pPr>
              <a:spcAft>
                <a:spcPts val="0"/>
              </a:spcAft>
              <a:defRPr/>
            </a:pPr>
            <a:r>
              <a:rPr lang="en-US" altLang="en-US" sz="2800" dirty="0" smtClean="0"/>
              <a:t>Describe the differences between young adult physical exam and older adult physical exam </a:t>
            </a:r>
          </a:p>
          <a:p>
            <a:pPr>
              <a:spcAft>
                <a:spcPts val="0"/>
              </a:spcAft>
              <a:defRPr/>
            </a:pPr>
            <a:r>
              <a:rPr lang="en-US" altLang="en-US" sz="2800" dirty="0" smtClean="0"/>
              <a:t>Interpret physical findings in older patient, differentiating age related changes and disease related changes</a:t>
            </a:r>
          </a:p>
        </p:txBody>
      </p:sp>
    </p:spTree>
    <p:extLst>
      <p:ext uri="{BB962C8B-B14F-4D97-AF65-F5344CB8AC3E}">
        <p14:creationId xmlns:p14="http://schemas.microsoft.com/office/powerpoint/2010/main" val="3661060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altLang="en-US" dirty="0" smtClean="0"/>
              <a:t>Cardiovascular Exam</a:t>
            </a:r>
          </a:p>
        </p:txBody>
      </p:sp>
      <p:sp>
        <p:nvSpPr>
          <p:cNvPr id="22531" name="Rectangle 3"/>
          <p:cNvSpPr>
            <a:spLocks noGrp="1" noChangeArrowheads="1"/>
          </p:cNvSpPr>
          <p:nvPr>
            <p:ph idx="1"/>
          </p:nvPr>
        </p:nvSpPr>
        <p:spPr>
          <a:xfrm>
            <a:off x="1981200" y="1752601"/>
            <a:ext cx="8229600" cy="4411663"/>
          </a:xfrm>
        </p:spPr>
        <p:txBody>
          <a:bodyPr>
            <a:normAutofit/>
          </a:bodyPr>
          <a:lstStyle/>
          <a:p>
            <a:pPr>
              <a:lnSpc>
                <a:spcPct val="80000"/>
              </a:lnSpc>
              <a:spcAft>
                <a:spcPts val="0"/>
              </a:spcAft>
              <a:buNone/>
              <a:defRPr/>
            </a:pPr>
            <a:endParaRPr lang="en-US" altLang="en-US" sz="2200" b="1" dirty="0" smtClean="0"/>
          </a:p>
          <a:p>
            <a:pPr>
              <a:lnSpc>
                <a:spcPct val="80000"/>
              </a:lnSpc>
              <a:spcAft>
                <a:spcPts val="0"/>
              </a:spcAft>
              <a:buNone/>
              <a:defRPr/>
            </a:pPr>
            <a:r>
              <a:rPr lang="en-US" altLang="en-US" sz="2200" b="1" dirty="0" smtClean="0"/>
              <a:t>Auscultation</a:t>
            </a:r>
            <a:endParaRPr lang="en-US" altLang="en-US" sz="2200" b="1" dirty="0"/>
          </a:p>
          <a:p>
            <a:pPr>
              <a:lnSpc>
                <a:spcPct val="80000"/>
              </a:lnSpc>
              <a:spcAft>
                <a:spcPts val="0"/>
              </a:spcAft>
              <a:defRPr/>
            </a:pPr>
            <a:r>
              <a:rPr lang="en-US" altLang="en-US" sz="2400" dirty="0" smtClean="0"/>
              <a:t> </a:t>
            </a:r>
            <a:r>
              <a:rPr lang="en-US" altLang="en-US" sz="2400" dirty="0"/>
              <a:t>S3 can be normal in younger patients, but after the age of 40 it is almost always pathologic (e.g., congestive heart failure). </a:t>
            </a:r>
          </a:p>
          <a:p>
            <a:pPr>
              <a:lnSpc>
                <a:spcPct val="80000"/>
              </a:lnSpc>
              <a:spcAft>
                <a:spcPts val="0"/>
              </a:spcAft>
              <a:defRPr/>
            </a:pPr>
            <a:r>
              <a:rPr lang="en-US" altLang="en-US" sz="2400" dirty="0"/>
              <a:t>An S4 is heard more frequently in older patients due to the stiffening of the ventricles  </a:t>
            </a:r>
          </a:p>
          <a:p>
            <a:pPr>
              <a:lnSpc>
                <a:spcPct val="80000"/>
              </a:lnSpc>
              <a:spcAft>
                <a:spcPts val="0"/>
              </a:spcAft>
              <a:defRPr/>
            </a:pPr>
            <a:r>
              <a:rPr lang="en-US" altLang="en-US" sz="2400" dirty="0"/>
              <a:t> &gt; 1/2  of patients over the age of 85 will have a systolic murmur heard at the right upper sternal border from aortic valve sclerosis which occurs as the aortic valve cusps thicken and become fibrotic with normal aging</a:t>
            </a:r>
          </a:p>
          <a:p>
            <a:pPr>
              <a:lnSpc>
                <a:spcPct val="80000"/>
              </a:lnSpc>
              <a:spcAft>
                <a:spcPts val="0"/>
              </a:spcAft>
              <a:defRPr/>
            </a:pPr>
            <a:r>
              <a:rPr lang="en-US" altLang="en-US" sz="2400" dirty="0"/>
              <a:t>Valvular heart disease is more prevalent than younger population, so listen carefully for murmurs</a:t>
            </a:r>
          </a:p>
          <a:p>
            <a:pPr>
              <a:lnSpc>
                <a:spcPct val="80000"/>
              </a:lnSpc>
              <a:spcAft>
                <a:spcPts val="0"/>
              </a:spcAft>
              <a:defRPr/>
            </a:pPr>
            <a:endParaRPr lang="en-US" altLang="en-US" sz="2200" dirty="0"/>
          </a:p>
          <a:p>
            <a:pPr>
              <a:spcAft>
                <a:spcPts val="0"/>
              </a:spcAft>
              <a:defRPr/>
            </a:pPr>
            <a:endParaRPr lang="en-US" altLang="en-US" dirty="0" smtClean="0"/>
          </a:p>
        </p:txBody>
      </p:sp>
    </p:spTree>
    <p:extLst>
      <p:ext uri="{BB962C8B-B14F-4D97-AF65-F5344CB8AC3E}">
        <p14:creationId xmlns:p14="http://schemas.microsoft.com/office/powerpoint/2010/main" val="2809947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1524000" y="122238"/>
            <a:ext cx="7543800" cy="1295400"/>
          </a:xfrm>
        </p:spPr>
        <p:txBody>
          <a:bodyPr>
            <a:normAutofit/>
          </a:bodyPr>
          <a:lstStyle/>
          <a:p>
            <a:pPr>
              <a:defRPr/>
            </a:pPr>
            <a:r>
              <a:rPr lang="en-US" altLang="en-US" dirty="0" smtClean="0"/>
              <a:t>Pulmonary and Thorax Exam </a:t>
            </a:r>
            <a:br>
              <a:rPr lang="en-US" altLang="en-US" dirty="0" smtClean="0"/>
            </a:br>
            <a:endParaRPr lang="en-US" altLang="en-US" dirty="0" smtClean="0"/>
          </a:p>
        </p:txBody>
      </p:sp>
      <p:sp>
        <p:nvSpPr>
          <p:cNvPr id="23555" name="Content Placeholder 2"/>
          <p:cNvSpPr>
            <a:spLocks noGrp="1"/>
          </p:cNvSpPr>
          <p:nvPr>
            <p:ph idx="4294967295"/>
          </p:nvPr>
        </p:nvSpPr>
        <p:spPr>
          <a:xfrm>
            <a:off x="1524000" y="1719263"/>
            <a:ext cx="8229600" cy="4411662"/>
          </a:xfrm>
        </p:spPr>
        <p:txBody>
          <a:bodyPr>
            <a:normAutofit/>
          </a:bodyPr>
          <a:lstStyle/>
          <a:p>
            <a:pPr>
              <a:lnSpc>
                <a:spcPct val="90000"/>
              </a:lnSpc>
              <a:spcAft>
                <a:spcPts val="0"/>
              </a:spcAft>
              <a:defRPr/>
            </a:pPr>
            <a:endParaRPr lang="en-US" altLang="en-US" sz="2400" dirty="0"/>
          </a:p>
          <a:p>
            <a:pPr>
              <a:lnSpc>
                <a:spcPct val="90000"/>
              </a:lnSpc>
              <a:spcAft>
                <a:spcPts val="0"/>
              </a:spcAft>
              <a:defRPr/>
            </a:pPr>
            <a:r>
              <a:rPr lang="en-US" altLang="en-US" sz="2800" dirty="0"/>
              <a:t>Not many differences in the exam compared to young patients</a:t>
            </a:r>
          </a:p>
          <a:p>
            <a:pPr>
              <a:lnSpc>
                <a:spcPct val="90000"/>
              </a:lnSpc>
              <a:spcAft>
                <a:spcPts val="0"/>
              </a:spcAft>
              <a:defRPr/>
            </a:pPr>
            <a:r>
              <a:rPr lang="en-US" altLang="en-US" sz="2800" dirty="0"/>
              <a:t>Kyphosis (increased curving of the thoracic spine) </a:t>
            </a:r>
          </a:p>
          <a:p>
            <a:pPr>
              <a:lnSpc>
                <a:spcPct val="90000"/>
              </a:lnSpc>
              <a:spcAft>
                <a:spcPts val="0"/>
              </a:spcAft>
              <a:defRPr/>
            </a:pPr>
            <a:r>
              <a:rPr lang="en-US" altLang="en-US" sz="2800" dirty="0"/>
              <a:t>Barrel chest- the anterior posterior diameter of the chest increases (has no functional significance)</a:t>
            </a:r>
          </a:p>
          <a:p>
            <a:pPr>
              <a:lnSpc>
                <a:spcPct val="90000"/>
              </a:lnSpc>
              <a:spcAft>
                <a:spcPts val="0"/>
              </a:spcAft>
              <a:defRPr/>
            </a:pPr>
            <a:r>
              <a:rPr lang="en-US" altLang="en-US" sz="2800" dirty="0"/>
              <a:t> The chest wall becomes stiffer, and the diaphragm’s strength is reduced by about 25% in older </a:t>
            </a:r>
            <a:r>
              <a:rPr lang="en-US" altLang="en-US" sz="2800" dirty="0" smtClean="0"/>
              <a:t>adults </a:t>
            </a:r>
          </a:p>
          <a:p>
            <a:pPr>
              <a:lnSpc>
                <a:spcPct val="90000"/>
              </a:lnSpc>
              <a:spcAft>
                <a:spcPts val="0"/>
              </a:spcAft>
              <a:defRPr/>
            </a:pPr>
            <a:r>
              <a:rPr lang="en-US" altLang="en-US" sz="2800" dirty="0" smtClean="0"/>
              <a:t>Less </a:t>
            </a:r>
            <a:r>
              <a:rPr lang="en-US" altLang="en-US" sz="2800" dirty="0"/>
              <a:t>effective cough</a:t>
            </a:r>
          </a:p>
        </p:txBody>
      </p:sp>
    </p:spTree>
    <p:extLst>
      <p:ext uri="{BB962C8B-B14F-4D97-AF65-F5344CB8AC3E}">
        <p14:creationId xmlns:p14="http://schemas.microsoft.com/office/powerpoint/2010/main" val="2063934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524000" y="304800"/>
            <a:ext cx="8229600" cy="1143000"/>
          </a:xfrm>
        </p:spPr>
        <p:txBody>
          <a:bodyPr/>
          <a:lstStyle/>
          <a:p>
            <a:pPr>
              <a:defRPr/>
            </a:pPr>
            <a:r>
              <a:rPr lang="en-US" altLang="en-US" sz="3500" dirty="0"/>
              <a:t>Abdominal Examination</a:t>
            </a:r>
          </a:p>
        </p:txBody>
      </p:sp>
      <p:sp>
        <p:nvSpPr>
          <p:cNvPr id="24579" name="Content Placeholder 2"/>
          <p:cNvSpPr>
            <a:spLocks noGrp="1"/>
          </p:cNvSpPr>
          <p:nvPr>
            <p:ph idx="4294967295"/>
          </p:nvPr>
        </p:nvSpPr>
        <p:spPr>
          <a:xfrm>
            <a:off x="1524000" y="1719263"/>
            <a:ext cx="8229600" cy="4411662"/>
          </a:xfrm>
        </p:spPr>
        <p:txBody>
          <a:bodyPr/>
          <a:lstStyle/>
          <a:p>
            <a:pPr>
              <a:lnSpc>
                <a:spcPct val="80000"/>
              </a:lnSpc>
              <a:spcAft>
                <a:spcPts val="0"/>
              </a:spcAft>
              <a:defRPr/>
            </a:pPr>
            <a:endParaRPr lang="en-US" altLang="en-US" sz="2100" dirty="0"/>
          </a:p>
          <a:p>
            <a:pPr>
              <a:lnSpc>
                <a:spcPct val="80000"/>
              </a:lnSpc>
              <a:spcAft>
                <a:spcPts val="0"/>
              </a:spcAft>
              <a:defRPr/>
            </a:pPr>
            <a:r>
              <a:rPr lang="en-US" altLang="en-US" sz="2400" dirty="0"/>
              <a:t>There is a tendency for fat to accumulate or redistribute to the lower abdomen and hips, producing a “potbelly” </a:t>
            </a:r>
          </a:p>
          <a:p>
            <a:pPr>
              <a:lnSpc>
                <a:spcPct val="80000"/>
              </a:lnSpc>
              <a:spcAft>
                <a:spcPts val="0"/>
              </a:spcAft>
              <a:defRPr/>
            </a:pPr>
            <a:r>
              <a:rPr lang="en-US" altLang="en-US" sz="2400" dirty="0"/>
              <a:t>In </a:t>
            </a:r>
            <a:r>
              <a:rPr lang="en-US" altLang="en-US" sz="2400" dirty="0" smtClean="0"/>
              <a:t>frail old patients with acute </a:t>
            </a:r>
            <a:r>
              <a:rPr lang="en-US" altLang="en-US" sz="2400" dirty="0"/>
              <a:t>abdomen - the signs of peritonitis </a:t>
            </a:r>
            <a:r>
              <a:rPr lang="en-US" altLang="en-US" sz="2400" dirty="0" smtClean="0"/>
              <a:t>(e.g. </a:t>
            </a:r>
            <a:r>
              <a:rPr lang="en-US" altLang="en-US" sz="2400" dirty="0"/>
              <a:t>guarding, rebound) can be diminished or  even absent</a:t>
            </a:r>
          </a:p>
          <a:p>
            <a:pPr>
              <a:lnSpc>
                <a:spcPct val="80000"/>
              </a:lnSpc>
              <a:spcAft>
                <a:spcPts val="0"/>
              </a:spcAft>
              <a:defRPr/>
            </a:pPr>
            <a:r>
              <a:rPr lang="en-US" altLang="en-US" sz="2400" dirty="0"/>
              <a:t>During auscultation, listen for abdominal bruits (from atherosclerosis)</a:t>
            </a:r>
          </a:p>
          <a:p>
            <a:pPr>
              <a:lnSpc>
                <a:spcPct val="80000"/>
              </a:lnSpc>
              <a:spcAft>
                <a:spcPts val="0"/>
              </a:spcAft>
              <a:defRPr/>
            </a:pPr>
            <a:r>
              <a:rPr lang="en-US" altLang="en-US" sz="2400" dirty="0"/>
              <a:t>Palpate for a widened aorta as can been seen with abdominal aortic aneurysms, more common with age</a:t>
            </a:r>
          </a:p>
          <a:p>
            <a:pPr>
              <a:lnSpc>
                <a:spcPct val="80000"/>
              </a:lnSpc>
              <a:spcAft>
                <a:spcPts val="0"/>
              </a:spcAft>
              <a:defRPr/>
            </a:pPr>
            <a:r>
              <a:rPr lang="en-US" altLang="en-US" sz="2400" dirty="0"/>
              <a:t>Unsuspected fecal impaction is common</a:t>
            </a:r>
          </a:p>
          <a:p>
            <a:pPr>
              <a:lnSpc>
                <a:spcPct val="80000"/>
              </a:lnSpc>
              <a:spcAft>
                <a:spcPts val="0"/>
              </a:spcAft>
              <a:defRPr/>
            </a:pPr>
            <a:r>
              <a:rPr lang="en-US" altLang="en-US" sz="2400" dirty="0"/>
              <a:t>May find distended urinary  bladder</a:t>
            </a:r>
          </a:p>
          <a:p>
            <a:pPr>
              <a:lnSpc>
                <a:spcPct val="80000"/>
              </a:lnSpc>
              <a:spcAft>
                <a:spcPts val="0"/>
              </a:spcAft>
              <a:defRPr/>
            </a:pPr>
            <a:r>
              <a:rPr lang="en-US" altLang="en-US" sz="2400" dirty="0"/>
              <a:t>Pay attention to the </a:t>
            </a:r>
            <a:r>
              <a:rPr lang="en-US" altLang="en-US" sz="2400" dirty="0" smtClean="0"/>
              <a:t>scars</a:t>
            </a:r>
            <a:endParaRPr lang="en-US" altLang="en-US" sz="2200" dirty="0"/>
          </a:p>
          <a:p>
            <a:pPr>
              <a:lnSpc>
                <a:spcPct val="80000"/>
              </a:lnSpc>
              <a:spcAft>
                <a:spcPts val="0"/>
              </a:spcAft>
              <a:defRPr/>
            </a:pPr>
            <a:endParaRPr lang="en-US" altLang="en-US" sz="2100" dirty="0"/>
          </a:p>
        </p:txBody>
      </p:sp>
    </p:spTree>
    <p:extLst>
      <p:ext uri="{BB962C8B-B14F-4D97-AF65-F5344CB8AC3E}">
        <p14:creationId xmlns:p14="http://schemas.microsoft.com/office/powerpoint/2010/main" val="1982340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1524000" y="304800"/>
            <a:ext cx="7543800" cy="1295400"/>
          </a:xfrm>
        </p:spPr>
        <p:txBody>
          <a:bodyPr/>
          <a:lstStyle/>
          <a:p>
            <a:pPr>
              <a:defRPr/>
            </a:pPr>
            <a:r>
              <a:rPr lang="en-US" altLang="en-US" dirty="0" smtClean="0"/>
              <a:t>Neurological Exam</a:t>
            </a:r>
          </a:p>
        </p:txBody>
      </p:sp>
      <p:sp>
        <p:nvSpPr>
          <p:cNvPr id="3" name="Content Placeholder 2"/>
          <p:cNvSpPr>
            <a:spLocks noGrp="1"/>
          </p:cNvSpPr>
          <p:nvPr>
            <p:ph idx="4294967295"/>
          </p:nvPr>
        </p:nvSpPr>
        <p:spPr>
          <a:xfrm>
            <a:off x="1524000" y="1719263"/>
            <a:ext cx="8229600" cy="4411662"/>
          </a:xfrm>
        </p:spPr>
        <p:txBody>
          <a:bodyPr>
            <a:normAutofit lnSpcReduction="10000"/>
          </a:bodyPr>
          <a:lstStyle/>
          <a:p>
            <a:pPr>
              <a:lnSpc>
                <a:spcPct val="80000"/>
              </a:lnSpc>
              <a:spcAft>
                <a:spcPts val="0"/>
              </a:spcAft>
              <a:defRPr/>
            </a:pPr>
            <a:endParaRPr lang="en-US" sz="2400" dirty="0"/>
          </a:p>
          <a:p>
            <a:pPr>
              <a:lnSpc>
                <a:spcPct val="80000"/>
              </a:lnSpc>
              <a:spcAft>
                <a:spcPts val="0"/>
              </a:spcAft>
              <a:defRPr/>
            </a:pPr>
            <a:r>
              <a:rPr lang="en-US" sz="2700" dirty="0"/>
              <a:t>Sensation: decreased smell and taste normal</a:t>
            </a:r>
          </a:p>
          <a:p>
            <a:pPr>
              <a:lnSpc>
                <a:spcPct val="80000"/>
              </a:lnSpc>
              <a:spcAft>
                <a:spcPts val="0"/>
              </a:spcAft>
              <a:defRPr/>
            </a:pPr>
            <a:r>
              <a:rPr lang="en-US" sz="2700" dirty="0"/>
              <a:t>Frequently, you will find diminishing or a loss of vibration sense in the feet/ankles</a:t>
            </a:r>
          </a:p>
          <a:p>
            <a:pPr>
              <a:lnSpc>
                <a:spcPct val="80000"/>
              </a:lnSpc>
              <a:spcAft>
                <a:spcPts val="0"/>
              </a:spcAft>
              <a:defRPr/>
            </a:pPr>
            <a:r>
              <a:rPr lang="en-US" sz="2700" dirty="0"/>
              <a:t>Peripheral neuropathy is common in older patients</a:t>
            </a:r>
          </a:p>
          <a:p>
            <a:pPr>
              <a:lnSpc>
                <a:spcPct val="80000"/>
              </a:lnSpc>
              <a:spcAft>
                <a:spcPts val="0"/>
              </a:spcAft>
              <a:defRPr/>
            </a:pPr>
            <a:r>
              <a:rPr lang="en-US" sz="2700" dirty="0"/>
              <a:t>Reflexes: Ankle reflex can be diminished or absent</a:t>
            </a:r>
          </a:p>
          <a:p>
            <a:pPr>
              <a:lnSpc>
                <a:spcPct val="80000"/>
              </a:lnSpc>
              <a:spcAft>
                <a:spcPts val="0"/>
              </a:spcAft>
              <a:defRPr/>
            </a:pPr>
            <a:r>
              <a:rPr lang="en-US" sz="2700" dirty="0"/>
              <a:t>Gag reflex may also be diminished or absent</a:t>
            </a:r>
          </a:p>
          <a:p>
            <a:pPr>
              <a:lnSpc>
                <a:spcPct val="80000"/>
              </a:lnSpc>
              <a:spcAft>
                <a:spcPts val="0"/>
              </a:spcAft>
              <a:defRPr/>
            </a:pPr>
            <a:r>
              <a:rPr lang="en-US" sz="2700" dirty="0"/>
              <a:t>“Primitive” reflexes, such as grasp and snout reflexes can return and can be of no consequence</a:t>
            </a:r>
          </a:p>
          <a:p>
            <a:pPr>
              <a:lnSpc>
                <a:spcPct val="80000"/>
              </a:lnSpc>
              <a:spcAft>
                <a:spcPts val="0"/>
              </a:spcAft>
              <a:defRPr/>
            </a:pPr>
            <a:r>
              <a:rPr lang="en-US" sz="2700" dirty="0"/>
              <a:t>Focal signs need </a:t>
            </a:r>
            <a:r>
              <a:rPr lang="en-US" sz="2700" b="1" dirty="0"/>
              <a:t>further </a:t>
            </a:r>
            <a:r>
              <a:rPr lang="en-US" sz="2700" dirty="0"/>
              <a:t>assessment </a:t>
            </a:r>
          </a:p>
          <a:p>
            <a:pPr>
              <a:lnSpc>
                <a:spcPct val="80000"/>
              </a:lnSpc>
              <a:spcAft>
                <a:spcPts val="0"/>
              </a:spcAft>
              <a:defRPr/>
            </a:pPr>
            <a:r>
              <a:rPr lang="en-US" sz="2700" dirty="0"/>
              <a:t>Remember to do vision and hearing screening</a:t>
            </a:r>
          </a:p>
          <a:p>
            <a:pPr>
              <a:lnSpc>
                <a:spcPct val="80000"/>
              </a:lnSpc>
              <a:spcAft>
                <a:spcPts val="0"/>
              </a:spcAft>
              <a:defRPr/>
            </a:pPr>
            <a:r>
              <a:rPr lang="en-US" sz="2700" dirty="0"/>
              <a:t>Gait most important part of neuro exam</a:t>
            </a:r>
            <a:r>
              <a:rPr lang="en-US" sz="2400" dirty="0"/>
              <a:t> </a:t>
            </a:r>
          </a:p>
        </p:txBody>
      </p:sp>
    </p:spTree>
    <p:extLst>
      <p:ext uri="{BB962C8B-B14F-4D97-AF65-F5344CB8AC3E}">
        <p14:creationId xmlns:p14="http://schemas.microsoft.com/office/powerpoint/2010/main" val="2229699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1524000" y="-69786"/>
            <a:ext cx="7543800" cy="1295400"/>
          </a:xfrm>
        </p:spPr>
        <p:txBody>
          <a:bodyPr/>
          <a:lstStyle/>
          <a:p>
            <a:pPr>
              <a:defRPr/>
            </a:pPr>
            <a:r>
              <a:rPr lang="en-US" altLang="en-US" dirty="0" smtClean="0"/>
              <a:t>Gait and mobility</a:t>
            </a:r>
          </a:p>
        </p:txBody>
      </p:sp>
      <p:sp>
        <p:nvSpPr>
          <p:cNvPr id="26627" name="Content Placeholder 2"/>
          <p:cNvSpPr>
            <a:spLocks noGrp="1"/>
          </p:cNvSpPr>
          <p:nvPr>
            <p:ph idx="4294967295"/>
          </p:nvPr>
        </p:nvSpPr>
        <p:spPr>
          <a:xfrm>
            <a:off x="1524000" y="1719263"/>
            <a:ext cx="8229600" cy="4411662"/>
          </a:xfrm>
        </p:spPr>
        <p:txBody>
          <a:bodyPr>
            <a:noAutofit/>
          </a:bodyPr>
          <a:lstStyle/>
          <a:p>
            <a:pPr>
              <a:spcAft>
                <a:spcPts val="0"/>
              </a:spcAft>
              <a:defRPr/>
            </a:pPr>
            <a:r>
              <a:rPr lang="en-US" altLang="en-US" sz="1600" dirty="0" smtClean="0"/>
              <a:t>Very important and useful, can be observed while they come in</a:t>
            </a:r>
          </a:p>
          <a:p>
            <a:r>
              <a:rPr lang="en-US" sz="1600" dirty="0" smtClean="0"/>
              <a:t>Gait speed is a simple, important clinical marker of current health and well-being and is a powerful predictor of mortality in older adults  </a:t>
            </a:r>
          </a:p>
          <a:p>
            <a:r>
              <a:rPr lang="en-US" sz="1600" dirty="0" smtClean="0"/>
              <a:t>As such, gait speed  has been proposed as a “vital sign” of overall health and well-being. </a:t>
            </a:r>
          </a:p>
          <a:p>
            <a:r>
              <a:rPr lang="en-US" sz="1600" dirty="0" smtClean="0"/>
              <a:t>Gait speed changes  with aging;</a:t>
            </a:r>
          </a:p>
          <a:p>
            <a:pPr lvl="1"/>
            <a:r>
              <a:rPr lang="en-US" sz="1600" dirty="0" smtClean="0"/>
              <a:t> Previous studies have reported that gait speed is relatively stable up to age 65, </a:t>
            </a:r>
          </a:p>
          <a:p>
            <a:pPr lvl="1"/>
            <a:r>
              <a:rPr lang="en-US" sz="1600" dirty="0" smtClean="0"/>
              <a:t>Declines 1% per year from age 65 to 69, and </a:t>
            </a:r>
          </a:p>
          <a:p>
            <a:pPr lvl="1"/>
            <a:r>
              <a:rPr lang="en-US" sz="1600" dirty="0" smtClean="0"/>
              <a:t>Further declines to 4% per year for adults older than 80 years </a:t>
            </a:r>
          </a:p>
          <a:p>
            <a:pPr lvl="1"/>
            <a:r>
              <a:rPr lang="en-US" sz="1600" dirty="0" smtClean="0"/>
              <a:t>Substantial variation in the rate of decline across individuals. </a:t>
            </a:r>
            <a:endParaRPr lang="en-CA" sz="1600" dirty="0" smtClean="0"/>
          </a:p>
          <a:p>
            <a:pPr>
              <a:spcAft>
                <a:spcPts val="0"/>
              </a:spcAft>
              <a:defRPr/>
            </a:pPr>
            <a:r>
              <a:rPr lang="en-US" altLang="en-US" sz="1600" dirty="0" smtClean="0"/>
              <a:t>Gait speed is very useful in identifying frailty,  and also helps to predict cognitive impairment</a:t>
            </a:r>
          </a:p>
          <a:p>
            <a:pPr>
              <a:spcAft>
                <a:spcPts val="0"/>
              </a:spcAft>
              <a:defRPr/>
            </a:pPr>
            <a:r>
              <a:rPr lang="en-US" altLang="en-US" sz="1600" dirty="0" smtClean="0"/>
              <a:t>There is a non-linear relation between gait speed and falls with a greater risk of outdoor falls in faster walkers and greater risk of indoor falls in slow walkers.</a:t>
            </a:r>
          </a:p>
          <a:p>
            <a:pPr>
              <a:spcAft>
                <a:spcPts val="0"/>
              </a:spcAft>
              <a:defRPr/>
            </a:pPr>
            <a:r>
              <a:rPr lang="en-US" altLang="en-US" sz="1600" dirty="0" smtClean="0"/>
              <a:t>Get up and Go test is a simple useful test</a:t>
            </a:r>
          </a:p>
          <a:p>
            <a:pPr>
              <a:spcAft>
                <a:spcPts val="0"/>
              </a:spcAft>
              <a:defRPr/>
            </a:pPr>
            <a:endParaRPr lang="en-US" altLang="en-US" sz="1600" dirty="0" smtClean="0"/>
          </a:p>
          <a:p>
            <a:pPr>
              <a:spcAft>
                <a:spcPts val="0"/>
              </a:spcAft>
              <a:defRPr/>
            </a:pPr>
            <a:endParaRPr lang="en-US" altLang="en-US" sz="1600" dirty="0" smtClean="0"/>
          </a:p>
        </p:txBody>
      </p:sp>
      <p:sp>
        <p:nvSpPr>
          <p:cNvPr id="2" name="Oval 1"/>
          <p:cNvSpPr/>
          <p:nvPr/>
        </p:nvSpPr>
        <p:spPr>
          <a:xfrm>
            <a:off x="9381145" y="532194"/>
            <a:ext cx="2727960" cy="575887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“Gait </a:t>
            </a:r>
            <a:r>
              <a:rPr lang="en-US" dirty="0">
                <a:solidFill>
                  <a:schemeClr val="tx1"/>
                </a:solidFill>
              </a:rPr>
              <a:t>speed, chair rise time, and the ability to do tandem stance are independent predictors of the ability to do instrumental activities of daily living and of the risk of nursing home admission and death</a:t>
            </a:r>
            <a:r>
              <a:rPr lang="en-US" dirty="0" smtClean="0">
                <a:solidFill>
                  <a:schemeClr val="tx1"/>
                </a:solidFill>
              </a:rPr>
              <a:t>.”</a:t>
            </a:r>
          </a:p>
          <a:p>
            <a:pPr algn="ctr"/>
            <a:r>
              <a:rPr lang="en-US" sz="800" dirty="0">
                <a:solidFill>
                  <a:schemeClr val="tx1"/>
                </a:solidFill>
              </a:rPr>
              <a:t>https://www.merckmanuals.com/professional/geriatrics/gait-disorders-in-older-adults/gait-disorders-in-older-adults</a:t>
            </a:r>
          </a:p>
          <a:p>
            <a:pPr algn="ctr"/>
            <a:endParaRPr lang="en-US" dirty="0"/>
          </a:p>
        </p:txBody>
      </p:sp>
    </p:spTree>
    <p:extLst>
      <p:ext uri="{BB962C8B-B14F-4D97-AF65-F5344CB8AC3E}">
        <p14:creationId xmlns:p14="http://schemas.microsoft.com/office/powerpoint/2010/main" val="3552342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Gait </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1686032"/>
              </p:ext>
            </p:extLst>
          </p:nvPr>
        </p:nvGraphicFramePr>
        <p:xfrm>
          <a:off x="1835560" y="2355272"/>
          <a:ext cx="7405772" cy="3823848"/>
        </p:xfrm>
        <a:graphic>
          <a:graphicData uri="http://schemas.openxmlformats.org/drawingml/2006/table">
            <a:tbl>
              <a:tblPr/>
              <a:tblGrid>
                <a:gridCol w="3702886">
                  <a:extLst>
                    <a:ext uri="{9D8B030D-6E8A-4147-A177-3AD203B41FA5}">
                      <a16:colId xmlns="" xmlns:a16="http://schemas.microsoft.com/office/drawing/2014/main" val="20000"/>
                    </a:ext>
                  </a:extLst>
                </a:gridCol>
                <a:gridCol w="3702886">
                  <a:extLst>
                    <a:ext uri="{9D8B030D-6E8A-4147-A177-3AD203B41FA5}">
                      <a16:colId xmlns="" xmlns:a16="http://schemas.microsoft.com/office/drawing/2014/main" val="20001"/>
                    </a:ext>
                  </a:extLst>
                </a:gridCol>
              </a:tblGrid>
              <a:tr h="424872">
                <a:tc>
                  <a:txBody>
                    <a:bodyPr/>
                    <a:lstStyle/>
                    <a:p>
                      <a:pPr algn="l" fontAlgn="t" latinLnBrk="0"/>
                      <a:r>
                        <a:rPr lang="en-CA" sz="1700" dirty="0">
                          <a:solidFill>
                            <a:srgbClr val="333333"/>
                          </a:solidFill>
                          <a:effectLst/>
                        </a:rPr>
                        <a:t>Symptom</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tc>
                  <a:txBody>
                    <a:bodyPr/>
                    <a:lstStyle/>
                    <a:p>
                      <a:pPr algn="l" fontAlgn="t" latinLnBrk="0"/>
                      <a:r>
                        <a:rPr lang="en-CA" sz="1700" b="1" dirty="0">
                          <a:solidFill>
                            <a:srgbClr val="333333"/>
                          </a:solidFill>
                          <a:effectLst/>
                        </a:rPr>
                        <a:t>Potential cause</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2F2F2"/>
                    </a:solidFill>
                  </a:tcPr>
                </a:tc>
                <a:extLst>
                  <a:ext uri="{0D108BD9-81ED-4DB2-BD59-A6C34878D82A}">
                    <a16:rowId xmlns="" xmlns:a16="http://schemas.microsoft.com/office/drawing/2014/main" val="10000"/>
                  </a:ext>
                </a:extLst>
              </a:tr>
              <a:tr h="424872">
                <a:tc rowSpan="2">
                  <a:txBody>
                    <a:bodyPr/>
                    <a:lstStyle/>
                    <a:p>
                      <a:pPr fontAlgn="t" latinLnBrk="0"/>
                      <a:r>
                        <a:rPr lang="en-US" sz="1700" dirty="0">
                          <a:solidFill>
                            <a:srgbClr val="666666"/>
                          </a:solidFill>
                          <a:effectLst/>
                        </a:rPr>
                        <a:t>Difficulty rising from a chair</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tc>
                  <a:txBody>
                    <a:bodyPr/>
                    <a:lstStyle/>
                    <a:p>
                      <a:pPr fontAlgn="t" latinLnBrk="0"/>
                      <a:r>
                        <a:rPr lang="en-CA" sz="1700" dirty="0">
                          <a:solidFill>
                            <a:srgbClr val="666666"/>
                          </a:solidFill>
                          <a:effectLst/>
                        </a:rPr>
                        <a:t>Lower limb weakness</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1"/>
                  </a:ext>
                </a:extLst>
              </a:tr>
              <a:tr h="424872">
                <a:tc vMerge="1">
                  <a:txBody>
                    <a:bodyPr/>
                    <a:lstStyle/>
                    <a:p>
                      <a:endParaRPr lang="en-CA"/>
                    </a:p>
                  </a:txBody>
                  <a:tcPr/>
                </a:tc>
                <a:tc>
                  <a:txBody>
                    <a:bodyPr/>
                    <a:lstStyle/>
                    <a:p>
                      <a:pPr fontAlgn="t" latinLnBrk="0"/>
                      <a:r>
                        <a:rPr lang="en-CA" sz="1700" dirty="0">
                          <a:solidFill>
                            <a:srgbClr val="666666"/>
                          </a:solidFill>
                          <a:effectLst/>
                        </a:rPr>
                        <a:t>Osteoarthritis</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2"/>
                  </a:ext>
                </a:extLst>
              </a:tr>
              <a:tr h="424872">
                <a:tc rowSpan="2">
                  <a:txBody>
                    <a:bodyPr/>
                    <a:lstStyle/>
                    <a:p>
                      <a:pPr fontAlgn="t" latinLnBrk="0"/>
                      <a:r>
                        <a:rPr lang="en-CA" sz="1700" dirty="0">
                          <a:solidFill>
                            <a:srgbClr val="666666"/>
                          </a:solidFill>
                          <a:effectLst/>
                        </a:rPr>
                        <a:t>Instability on first standing</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tc>
                  <a:txBody>
                    <a:bodyPr/>
                    <a:lstStyle/>
                    <a:p>
                      <a:pPr fontAlgn="t" latinLnBrk="0"/>
                      <a:r>
                        <a:rPr lang="en-CA" sz="1700" dirty="0">
                          <a:solidFill>
                            <a:srgbClr val="666666"/>
                          </a:solidFill>
                          <a:effectLst/>
                        </a:rPr>
                        <a:t>Postural hypotension</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3"/>
                  </a:ext>
                </a:extLst>
              </a:tr>
              <a:tr h="424872">
                <a:tc vMerge="1">
                  <a:txBody>
                    <a:bodyPr/>
                    <a:lstStyle/>
                    <a:p>
                      <a:endParaRPr lang="en-CA"/>
                    </a:p>
                  </a:txBody>
                  <a:tcPr/>
                </a:tc>
                <a:tc>
                  <a:txBody>
                    <a:bodyPr/>
                    <a:lstStyle/>
                    <a:p>
                      <a:pPr fontAlgn="t" latinLnBrk="0"/>
                      <a:r>
                        <a:rPr lang="en-CA" sz="1700" dirty="0">
                          <a:solidFill>
                            <a:srgbClr val="666666"/>
                          </a:solidFill>
                          <a:effectLst/>
                        </a:rPr>
                        <a:t>Muscle weakness</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4"/>
                  </a:ext>
                </a:extLst>
              </a:tr>
              <a:tr h="424872">
                <a:tc>
                  <a:txBody>
                    <a:bodyPr/>
                    <a:lstStyle/>
                    <a:p>
                      <a:pPr fontAlgn="t" latinLnBrk="0"/>
                      <a:r>
                        <a:rPr lang="en-CA" sz="1700" dirty="0">
                          <a:solidFill>
                            <a:srgbClr val="666666"/>
                          </a:solidFill>
                          <a:effectLst/>
                        </a:rPr>
                        <a:t>Instability with eyes closed</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tc>
                  <a:txBody>
                    <a:bodyPr/>
                    <a:lstStyle/>
                    <a:p>
                      <a:pPr fontAlgn="t" latinLnBrk="0"/>
                      <a:r>
                        <a:rPr lang="en-CA" sz="1700" dirty="0">
                          <a:solidFill>
                            <a:srgbClr val="666666"/>
                          </a:solidFill>
                          <a:effectLst/>
                        </a:rPr>
                        <a:t>Proprioception deficits</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5"/>
                  </a:ext>
                </a:extLst>
              </a:tr>
              <a:tr h="424872">
                <a:tc rowSpan="3">
                  <a:txBody>
                    <a:bodyPr/>
                    <a:lstStyle/>
                    <a:p>
                      <a:pPr fontAlgn="t" latinLnBrk="0"/>
                      <a:r>
                        <a:rPr lang="en-CA" sz="1700" dirty="0">
                          <a:solidFill>
                            <a:srgbClr val="666666"/>
                          </a:solidFill>
                          <a:effectLst/>
                        </a:rPr>
                        <a:t>Decreased step height/length</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tc>
                  <a:txBody>
                    <a:bodyPr/>
                    <a:lstStyle/>
                    <a:p>
                      <a:pPr fontAlgn="t" latinLnBrk="0"/>
                      <a:r>
                        <a:rPr lang="en-CA" sz="1700" dirty="0">
                          <a:solidFill>
                            <a:srgbClr val="666666"/>
                          </a:solidFill>
                          <a:effectLst/>
                        </a:rPr>
                        <a:t>Parkinsonism</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6"/>
                  </a:ext>
                </a:extLst>
              </a:tr>
              <a:tr h="424872">
                <a:tc vMerge="1">
                  <a:txBody>
                    <a:bodyPr/>
                    <a:lstStyle/>
                    <a:p>
                      <a:endParaRPr lang="en-CA"/>
                    </a:p>
                  </a:txBody>
                  <a:tcPr/>
                </a:tc>
                <a:tc>
                  <a:txBody>
                    <a:bodyPr/>
                    <a:lstStyle/>
                    <a:p>
                      <a:pPr fontAlgn="t" latinLnBrk="0"/>
                      <a:r>
                        <a:rPr lang="en-CA" sz="1700" dirty="0">
                          <a:solidFill>
                            <a:srgbClr val="666666"/>
                          </a:solidFill>
                          <a:effectLst/>
                        </a:rPr>
                        <a:t>Frontal lobe disease</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7"/>
                  </a:ext>
                </a:extLst>
              </a:tr>
              <a:tr h="424872">
                <a:tc vMerge="1">
                  <a:txBody>
                    <a:bodyPr/>
                    <a:lstStyle/>
                    <a:p>
                      <a:endParaRPr lang="en-CA"/>
                    </a:p>
                  </a:txBody>
                  <a:tcPr/>
                </a:tc>
                <a:tc>
                  <a:txBody>
                    <a:bodyPr/>
                    <a:lstStyle/>
                    <a:p>
                      <a:pPr fontAlgn="t" latinLnBrk="0"/>
                      <a:r>
                        <a:rPr lang="en-CA" sz="1700" dirty="0">
                          <a:solidFill>
                            <a:srgbClr val="666666"/>
                          </a:solidFill>
                          <a:effectLst/>
                        </a:rPr>
                        <a:t>Fear of falling</a:t>
                      </a:r>
                    </a:p>
                  </a:txBody>
                  <a:tcPr marL="108148" marR="108148" marT="72099" marB="72099">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8"/>
                  </a:ext>
                </a:extLst>
              </a:tr>
            </a:tbl>
          </a:graphicData>
        </a:graphic>
      </p:graphicFrame>
      <p:sp>
        <p:nvSpPr>
          <p:cNvPr id="8" name="TextBox 7"/>
          <p:cNvSpPr txBox="1"/>
          <p:nvPr/>
        </p:nvSpPr>
        <p:spPr>
          <a:xfrm>
            <a:off x="1699491" y="1819564"/>
            <a:ext cx="5172364" cy="923330"/>
          </a:xfrm>
          <a:prstGeom prst="rect">
            <a:avLst/>
          </a:prstGeom>
          <a:noFill/>
        </p:spPr>
        <p:txBody>
          <a:bodyPr wrap="square" rtlCol="0">
            <a:spAutoFit/>
          </a:bodyPr>
          <a:lstStyle/>
          <a:p>
            <a:pPr lvl="0" eaLnBrk="0" fontAlgn="base" hangingPunct="0">
              <a:spcBef>
                <a:spcPct val="0"/>
              </a:spcBef>
              <a:spcAft>
                <a:spcPct val="0"/>
              </a:spcAft>
            </a:pPr>
            <a:r>
              <a:rPr lang="en-US" altLang="en-US" dirty="0" smtClean="0">
                <a:solidFill>
                  <a:srgbClr val="333333"/>
                </a:solidFill>
                <a:latin typeface="Georgia" panose="02040502050405020303" pitchFamily="18" charset="0"/>
              </a:rPr>
              <a:t>A </a:t>
            </a:r>
            <a:r>
              <a:rPr lang="en-US" altLang="en-US" dirty="0">
                <a:solidFill>
                  <a:srgbClr val="333333"/>
                </a:solidFill>
                <a:latin typeface="Georgia" panose="02040502050405020303" pitchFamily="18" charset="0"/>
              </a:rPr>
              <a:t>performance-based </a:t>
            </a:r>
            <a:r>
              <a:rPr lang="en-US" altLang="en-US" dirty="0" smtClean="0">
                <a:solidFill>
                  <a:srgbClr val="333333"/>
                </a:solidFill>
                <a:latin typeface="Georgia" panose="02040502050405020303" pitchFamily="18" charset="0"/>
              </a:rPr>
              <a:t>evaluation of Gait</a:t>
            </a:r>
            <a:endParaRPr lang="en-US" altLang="en-US" dirty="0"/>
          </a:p>
          <a:p>
            <a:pPr lvl="0" eaLnBrk="0" fontAlgn="base" hangingPunct="0">
              <a:spcBef>
                <a:spcPct val="0"/>
              </a:spcBef>
              <a:spcAft>
                <a:spcPct val="0"/>
              </a:spcAft>
            </a:pPr>
            <a:endParaRPr lang="en-US" altLang="en-US" dirty="0">
              <a:latin typeface="Arial" panose="020B0604020202020204" pitchFamily="34" charset="0"/>
            </a:endParaRPr>
          </a:p>
          <a:p>
            <a:endParaRPr lang="en-CA" dirty="0"/>
          </a:p>
        </p:txBody>
      </p:sp>
      <p:sp>
        <p:nvSpPr>
          <p:cNvPr id="9" name="Footer Placeholder 8"/>
          <p:cNvSpPr>
            <a:spLocks noGrp="1"/>
          </p:cNvSpPr>
          <p:nvPr>
            <p:ph type="ftr" sz="quarter" idx="11"/>
          </p:nvPr>
        </p:nvSpPr>
        <p:spPr/>
        <p:txBody>
          <a:bodyPr/>
          <a:lstStyle/>
          <a:p>
            <a:r>
              <a:rPr lang="en-US" dirty="0" smtClean="0"/>
              <a:t>Montero-</a:t>
            </a:r>
            <a:r>
              <a:rPr lang="en-US" dirty="0" smtClean="0"/>
              <a:t>Odasso</a:t>
            </a:r>
            <a:r>
              <a:rPr lang="en-US" dirty="0" smtClean="0"/>
              <a:t>, M., &amp; </a:t>
            </a:r>
            <a:r>
              <a:rPr lang="en-US" dirty="0" smtClean="0"/>
              <a:t>Masud</a:t>
            </a:r>
            <a:r>
              <a:rPr lang="en-US" dirty="0" smtClean="0"/>
              <a:t>, T. (2020). Falls and Gait Disorders in Older Adults: Causes and Consequences. In Frailty and Kidney Disease</a:t>
            </a:r>
            <a:endParaRPr lang="en-US" dirty="0"/>
          </a:p>
        </p:txBody>
      </p:sp>
    </p:spTree>
    <p:extLst>
      <p:ext uri="{BB962C8B-B14F-4D97-AF65-F5344CB8AC3E}">
        <p14:creationId xmlns:p14="http://schemas.microsoft.com/office/powerpoint/2010/main" val="61644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524000" y="122238"/>
            <a:ext cx="7543800" cy="1295400"/>
          </a:xfrm>
        </p:spPr>
        <p:txBody>
          <a:bodyPr/>
          <a:lstStyle/>
          <a:p>
            <a:pPr>
              <a:defRPr/>
            </a:pPr>
            <a:r>
              <a:rPr lang="en-US" altLang="en-US" sz="3500" dirty="0"/>
              <a:t>Musculoskeletal Examination</a:t>
            </a:r>
          </a:p>
        </p:txBody>
      </p:sp>
      <p:sp>
        <p:nvSpPr>
          <p:cNvPr id="3" name="Content Placeholder 2"/>
          <p:cNvSpPr>
            <a:spLocks noGrp="1"/>
          </p:cNvSpPr>
          <p:nvPr>
            <p:ph idx="4294967295"/>
          </p:nvPr>
        </p:nvSpPr>
        <p:spPr>
          <a:xfrm>
            <a:off x="1524000" y="1719263"/>
            <a:ext cx="8229600" cy="4411662"/>
          </a:xfrm>
        </p:spPr>
        <p:txBody>
          <a:bodyPr>
            <a:normAutofit/>
          </a:bodyPr>
          <a:lstStyle/>
          <a:p>
            <a:pPr>
              <a:spcAft>
                <a:spcPts val="0"/>
              </a:spcAft>
              <a:defRPr/>
            </a:pPr>
            <a:r>
              <a:rPr lang="en-US" sz="2800" dirty="0"/>
              <a:t>Range of Motion:  Range of motion of the joints decreases, mainly due to osteoarthritis</a:t>
            </a:r>
          </a:p>
          <a:p>
            <a:pPr>
              <a:spcAft>
                <a:spcPts val="0"/>
              </a:spcAft>
              <a:defRPr/>
            </a:pPr>
            <a:r>
              <a:rPr lang="en-US" sz="2800" dirty="0" smtClean="0"/>
              <a:t>(Muscle </a:t>
            </a:r>
            <a:r>
              <a:rPr lang="en-US" sz="2800" dirty="0"/>
              <a:t>Bulk/Strength:  Muscle decreases in bulk, and there is mildly diminished strength. </a:t>
            </a:r>
          </a:p>
          <a:p>
            <a:pPr>
              <a:spcAft>
                <a:spcPts val="0"/>
              </a:spcAft>
              <a:defRPr/>
            </a:pPr>
            <a:r>
              <a:rPr lang="en-US" sz="2800" dirty="0"/>
              <a:t>Due to muscle bulk decline, the joints might look very prominent.  </a:t>
            </a:r>
            <a:endParaRPr lang="en-US" sz="2800" dirty="0" smtClean="0"/>
          </a:p>
          <a:p>
            <a:pPr>
              <a:spcAft>
                <a:spcPts val="0"/>
              </a:spcAft>
              <a:defRPr/>
            </a:pPr>
            <a:r>
              <a:rPr lang="en-US" sz="2800" dirty="0" smtClean="0"/>
              <a:t>Hands </a:t>
            </a:r>
            <a:r>
              <a:rPr lang="en-US" sz="2800" dirty="0"/>
              <a:t>may look thin/bony due to atrophy of the interosseus </a:t>
            </a:r>
            <a:r>
              <a:rPr lang="en-US" sz="2800" dirty="0" smtClean="0"/>
              <a:t>muscles</a:t>
            </a:r>
            <a:endParaRPr lang="en-US" sz="2800" dirty="0"/>
          </a:p>
        </p:txBody>
      </p:sp>
    </p:spTree>
    <p:extLst>
      <p:ext uri="{BB962C8B-B14F-4D97-AF65-F5344CB8AC3E}">
        <p14:creationId xmlns:p14="http://schemas.microsoft.com/office/powerpoint/2010/main" val="2265115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exam</a:t>
            </a:r>
            <a:endParaRPr lang="en-CA" dirty="0"/>
          </a:p>
        </p:txBody>
      </p:sp>
      <p:sp>
        <p:nvSpPr>
          <p:cNvPr id="3" name="Content Placeholder 2"/>
          <p:cNvSpPr>
            <a:spLocks noGrp="1"/>
          </p:cNvSpPr>
          <p:nvPr>
            <p:ph idx="1"/>
          </p:nvPr>
        </p:nvSpPr>
        <p:spPr/>
        <p:txBody>
          <a:bodyPr>
            <a:normAutofit fontScale="92500" lnSpcReduction="10000"/>
          </a:bodyPr>
          <a:lstStyle/>
          <a:p>
            <a:r>
              <a:rPr lang="en-US" dirty="0"/>
              <a:t>Foot disorders in older adults are </a:t>
            </a:r>
            <a:r>
              <a:rPr lang="en-US" dirty="0" smtClean="0"/>
              <a:t>associated with </a:t>
            </a:r>
            <a:r>
              <a:rPr lang="en-US" dirty="0"/>
              <a:t>falls and reduced </a:t>
            </a:r>
            <a:r>
              <a:rPr lang="en-US" dirty="0" smtClean="0"/>
              <a:t>mobility which can lead to functional decline and frailty</a:t>
            </a:r>
          </a:p>
          <a:p>
            <a:r>
              <a:rPr lang="en-US" dirty="0" smtClean="0"/>
              <a:t>On the other hand suboptimal </a:t>
            </a:r>
            <a:r>
              <a:rPr lang="en-US" dirty="0"/>
              <a:t>foot hygiene may be </a:t>
            </a:r>
            <a:r>
              <a:rPr lang="en-US" dirty="0" smtClean="0"/>
              <a:t>an indicator </a:t>
            </a:r>
            <a:r>
              <a:rPr lang="en-US" dirty="0"/>
              <a:t>of functional decline.</a:t>
            </a:r>
          </a:p>
          <a:p>
            <a:r>
              <a:rPr lang="en-US" dirty="0" smtClean="0"/>
              <a:t>Foot </a:t>
            </a:r>
            <a:r>
              <a:rPr lang="en-US" dirty="0"/>
              <a:t>examination is an important </a:t>
            </a:r>
            <a:r>
              <a:rPr lang="en-US" dirty="0" smtClean="0"/>
              <a:t>component of </a:t>
            </a:r>
            <a:r>
              <a:rPr lang="en-US" dirty="0"/>
              <a:t>the </a:t>
            </a:r>
            <a:r>
              <a:rPr lang="en-US" dirty="0" smtClean="0"/>
              <a:t>comprehensive assessment </a:t>
            </a:r>
            <a:r>
              <a:rPr lang="en-US" dirty="0"/>
              <a:t>of an </a:t>
            </a:r>
            <a:r>
              <a:rPr lang="en-US" dirty="0" smtClean="0"/>
              <a:t>older adult and a falls assessment</a:t>
            </a:r>
          </a:p>
          <a:p>
            <a:r>
              <a:rPr lang="en-US" dirty="0"/>
              <a:t>Age-related changes in foot muscle, joints, soft tissue</a:t>
            </a:r>
            <a:r>
              <a:rPr lang="en-US" dirty="0" smtClean="0"/>
              <a:t>, and posture can  </a:t>
            </a:r>
            <a:r>
              <a:rPr lang="en-US" dirty="0"/>
              <a:t>impair mobility</a:t>
            </a:r>
          </a:p>
          <a:p>
            <a:r>
              <a:rPr lang="en-US" dirty="0" smtClean="0"/>
              <a:t>Loss </a:t>
            </a:r>
            <a:r>
              <a:rPr lang="en-US" dirty="0"/>
              <a:t>of elastin and collagen fibers contribute to changes </a:t>
            </a:r>
            <a:r>
              <a:rPr lang="en-US" dirty="0" smtClean="0"/>
              <a:t>in the </a:t>
            </a:r>
            <a:r>
              <a:rPr lang="en-US" dirty="0"/>
              <a:t>aging foot and can cause hard, dry skin on the </a:t>
            </a:r>
            <a:r>
              <a:rPr lang="en-US" dirty="0" smtClean="0"/>
              <a:t>plantar surface → </a:t>
            </a:r>
            <a:r>
              <a:rPr lang="en-US" dirty="0"/>
              <a:t>hyperkeratosis is common in </a:t>
            </a:r>
            <a:r>
              <a:rPr lang="en-US" dirty="0" smtClean="0"/>
              <a:t>older adults</a:t>
            </a:r>
            <a:r>
              <a:rPr lang="en-US" dirty="0"/>
              <a:t>. </a:t>
            </a:r>
            <a:endParaRPr lang="en-US" dirty="0" smtClean="0"/>
          </a:p>
          <a:p>
            <a:r>
              <a:rPr lang="en-US" dirty="0"/>
              <a:t>Common age-related findings include hallux valgus, medial prominence of the 1st metatarsal head with lateral deviation and rotation of the big toe, and lateral deviation of the 5th metatarsal head. Hammer toe (hyperflexion of the proximal interphalangeal joint) and claw toe (hyperflexion of the proximal and distal interphalangeal toe joints</a:t>
            </a:r>
            <a:r>
              <a:rPr lang="en-US" dirty="0" smtClean="0"/>
              <a:t>). </a:t>
            </a:r>
          </a:p>
          <a:p>
            <a:r>
              <a:rPr lang="en-US" dirty="0"/>
              <a:t>Toe deformities may result from years of wearing poorly fitting shoes or </a:t>
            </a:r>
            <a:r>
              <a:rPr lang="en-US" dirty="0" smtClean="0"/>
              <a:t>from medical conditions such as </a:t>
            </a:r>
            <a:r>
              <a:rPr lang="en-US" dirty="0"/>
              <a:t>arthritis, </a:t>
            </a:r>
            <a:r>
              <a:rPr lang="en-US" dirty="0" smtClean="0"/>
              <a:t>sensory neuropathy . </a:t>
            </a:r>
          </a:p>
          <a:p>
            <a:endParaRPr lang="en-CA" dirty="0"/>
          </a:p>
        </p:txBody>
      </p:sp>
    </p:spTree>
    <p:extLst>
      <p:ext uri="{BB962C8B-B14F-4D97-AF65-F5344CB8AC3E}">
        <p14:creationId xmlns:p14="http://schemas.microsoft.com/office/powerpoint/2010/main" val="2409012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456" y="0"/>
            <a:ext cx="11029616" cy="1188720"/>
          </a:xfrm>
        </p:spPr>
        <p:txBody>
          <a:bodyPr/>
          <a:lstStyle/>
          <a:p>
            <a:r>
              <a:rPr lang="en-US" dirty="0" smtClean="0"/>
              <a:t>Foot Physical Exam </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6528162"/>
              </p:ext>
            </p:extLst>
          </p:nvPr>
        </p:nvGraphicFramePr>
        <p:xfrm>
          <a:off x="581192" y="1503336"/>
          <a:ext cx="8679045" cy="4835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81192" y="6488668"/>
            <a:ext cx="10841059" cy="369332"/>
          </a:xfrm>
          <a:prstGeom prst="rect">
            <a:avLst/>
          </a:prstGeom>
          <a:noFill/>
        </p:spPr>
        <p:txBody>
          <a:bodyPr wrap="square" rtlCol="0">
            <a:spAutoFit/>
          </a:bodyPr>
          <a:lstStyle/>
          <a:p>
            <a:r>
              <a:rPr lang="en-US" sz="1100" b="1" dirty="0" smtClean="0"/>
              <a:t>Adopted </a:t>
            </a:r>
            <a:r>
              <a:rPr lang="en-US" sz="1100" b="1" dirty="0"/>
              <a:t>from  </a:t>
            </a:r>
            <a:r>
              <a:rPr lang="en-US" sz="1100" b="1" dirty="0" smtClean="0"/>
              <a:t>Table3</a:t>
            </a:r>
            <a:r>
              <a:rPr lang="en-US" sz="1100" dirty="0" smtClean="0"/>
              <a:t>, James </a:t>
            </a:r>
            <a:r>
              <a:rPr lang="en-US" sz="1100" dirty="0"/>
              <a:t>K, </a:t>
            </a:r>
            <a:r>
              <a:rPr lang="en-US" sz="1100" dirty="0"/>
              <a:t>Orkaby</a:t>
            </a:r>
            <a:r>
              <a:rPr lang="en-US" sz="1100" dirty="0"/>
              <a:t> AR, Schwartz AW. Foot Examination for Older Adults. Am J Med. 2021 Jan;134(1):30-35. </a:t>
            </a:r>
            <a:r>
              <a:rPr lang="en-US" sz="1100" dirty="0"/>
              <a:t>doi</a:t>
            </a:r>
            <a:r>
              <a:rPr lang="en-US" sz="1100" dirty="0"/>
              <a:t>: 10.1016</a:t>
            </a:r>
            <a:r>
              <a:rPr lang="en-US" dirty="0"/>
              <a:t>/</a:t>
            </a:r>
            <a:endParaRPr lang="en-CA" dirty="0"/>
          </a:p>
        </p:txBody>
      </p:sp>
      <p:sp>
        <p:nvSpPr>
          <p:cNvPr id="6" name="Cloud Callout 5"/>
          <p:cNvSpPr/>
          <p:nvPr/>
        </p:nvSpPr>
        <p:spPr>
          <a:xfrm>
            <a:off x="9260238" y="1565329"/>
            <a:ext cx="2696704" cy="4052807"/>
          </a:xfrm>
          <a:prstGeom prst="cloudCallou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 I had  clinic patient with his son, both insisting he was functioning very well in spite of his cognitive deficits. When I removed his socks it was obvious that patient has not cleaned his feet for months, which was shocking to his son. </a:t>
            </a:r>
          </a:p>
          <a:p>
            <a:pPr algn="ctr"/>
            <a:endParaRPr lang="en-US" sz="1000" dirty="0">
              <a:solidFill>
                <a:schemeClr val="tx1"/>
              </a:solidFill>
            </a:endParaRPr>
          </a:p>
          <a:p>
            <a:pPr algn="ctr"/>
            <a:r>
              <a:rPr lang="en-US" sz="1000" dirty="0" smtClean="0">
                <a:solidFill>
                  <a:schemeClr val="tx1"/>
                </a:solidFill>
              </a:rPr>
              <a:t>In this case foot inspection, helped to convince the son about the functional decline and  diagnosis of dementia! </a:t>
            </a:r>
            <a:endParaRPr lang="en-CA" sz="1000" dirty="0">
              <a:solidFill>
                <a:schemeClr val="tx1"/>
              </a:solidFill>
            </a:endParaRPr>
          </a:p>
        </p:txBody>
      </p:sp>
    </p:spTree>
    <p:extLst>
      <p:ext uri="{BB962C8B-B14F-4D97-AF65-F5344CB8AC3E}">
        <p14:creationId xmlns:p14="http://schemas.microsoft.com/office/powerpoint/2010/main" val="928495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1524000" y="122238"/>
            <a:ext cx="7543800" cy="1295400"/>
          </a:xfrm>
        </p:spPr>
        <p:txBody>
          <a:bodyPr/>
          <a:lstStyle/>
          <a:p>
            <a:pPr>
              <a:defRPr/>
            </a:pPr>
            <a:r>
              <a:rPr lang="en-US" altLang="en-US" dirty="0" smtClean="0"/>
              <a:t>Skin </a:t>
            </a:r>
          </a:p>
        </p:txBody>
      </p:sp>
      <p:sp>
        <p:nvSpPr>
          <p:cNvPr id="3" name="Content Placeholder 2"/>
          <p:cNvSpPr>
            <a:spLocks noGrp="1"/>
          </p:cNvSpPr>
          <p:nvPr>
            <p:ph idx="4294967295"/>
          </p:nvPr>
        </p:nvSpPr>
        <p:spPr>
          <a:xfrm>
            <a:off x="1524000" y="1719263"/>
            <a:ext cx="8229600" cy="4411662"/>
          </a:xfrm>
        </p:spPr>
        <p:txBody>
          <a:bodyPr>
            <a:normAutofit/>
          </a:bodyPr>
          <a:lstStyle/>
          <a:p>
            <a:pPr>
              <a:lnSpc>
                <a:spcPct val="80000"/>
              </a:lnSpc>
              <a:spcAft>
                <a:spcPts val="0"/>
              </a:spcAft>
              <a:defRPr/>
            </a:pPr>
            <a:endParaRPr lang="en-US" sz="1900" dirty="0"/>
          </a:p>
          <a:p>
            <a:pPr>
              <a:lnSpc>
                <a:spcPct val="80000"/>
              </a:lnSpc>
              <a:spcAft>
                <a:spcPts val="0"/>
              </a:spcAft>
              <a:defRPr/>
            </a:pPr>
            <a:r>
              <a:rPr lang="en-US" sz="2400" dirty="0" smtClean="0"/>
              <a:t>Aging: </a:t>
            </a:r>
            <a:r>
              <a:rPr lang="en-US" sz="2400" dirty="0"/>
              <a:t>more </a:t>
            </a:r>
            <a:r>
              <a:rPr lang="en-US" sz="2400" dirty="0" smtClean="0"/>
              <a:t>changes </a:t>
            </a:r>
            <a:r>
              <a:rPr lang="en-US" sz="2400" dirty="0"/>
              <a:t>in skin &amp; hair</a:t>
            </a:r>
            <a:r>
              <a:rPr lang="en-US" sz="2400" dirty="0" smtClean="0"/>
              <a:t>.</a:t>
            </a:r>
          </a:p>
          <a:p>
            <a:pPr lvl="1">
              <a:lnSpc>
                <a:spcPct val="80000"/>
              </a:lnSpc>
              <a:spcAft>
                <a:spcPts val="0"/>
              </a:spcAft>
              <a:defRPr/>
            </a:pPr>
            <a:r>
              <a:rPr lang="en-US" sz="2100" dirty="0" smtClean="0"/>
              <a:t>Normal </a:t>
            </a:r>
            <a:r>
              <a:rPr lang="en-US" sz="2100" dirty="0"/>
              <a:t>aging </a:t>
            </a:r>
            <a:r>
              <a:rPr lang="en-US" sz="2100" dirty="0" smtClean="0"/>
              <a:t>+ </a:t>
            </a:r>
            <a:r>
              <a:rPr lang="en-US" sz="2100" dirty="0"/>
              <a:t>the cumulative effects from exposure to the sun, </a:t>
            </a:r>
          </a:p>
          <a:p>
            <a:pPr>
              <a:lnSpc>
                <a:spcPct val="80000"/>
              </a:lnSpc>
              <a:spcAft>
                <a:spcPts val="0"/>
              </a:spcAft>
              <a:defRPr/>
            </a:pPr>
            <a:r>
              <a:rPr lang="en-US" sz="2400" dirty="0"/>
              <a:t>Skin wrinkles, looses elasticity, and thins</a:t>
            </a:r>
          </a:p>
          <a:p>
            <a:pPr>
              <a:lnSpc>
                <a:spcPct val="80000"/>
              </a:lnSpc>
              <a:spcAft>
                <a:spcPts val="0"/>
              </a:spcAft>
              <a:defRPr/>
            </a:pPr>
            <a:r>
              <a:rPr lang="en-US" sz="2400" dirty="0"/>
              <a:t>Scalp hair loses its pigment causing graying and also thins</a:t>
            </a:r>
          </a:p>
          <a:p>
            <a:pPr>
              <a:lnSpc>
                <a:spcPct val="80000"/>
              </a:lnSpc>
              <a:spcAft>
                <a:spcPts val="0"/>
              </a:spcAft>
              <a:defRPr/>
            </a:pPr>
            <a:r>
              <a:rPr lang="en-US" sz="2400" dirty="0"/>
              <a:t>Hair loss occurs throughout the body (pubic, axillae, limbs).</a:t>
            </a:r>
          </a:p>
          <a:p>
            <a:pPr>
              <a:lnSpc>
                <a:spcPct val="80000"/>
              </a:lnSpc>
              <a:spcAft>
                <a:spcPts val="0"/>
              </a:spcAft>
              <a:defRPr/>
            </a:pPr>
            <a:r>
              <a:rPr lang="en-US" sz="2400" dirty="0"/>
              <a:t>You can see numerous types of skin changes </a:t>
            </a:r>
            <a:r>
              <a:rPr lang="en-US" sz="2400" dirty="0" smtClean="0"/>
              <a:t>more frequently </a:t>
            </a:r>
            <a:r>
              <a:rPr lang="en-US" sz="2400" dirty="0"/>
              <a:t>with age, for example </a:t>
            </a:r>
            <a:endParaRPr lang="en-US" sz="2400" dirty="0" smtClean="0"/>
          </a:p>
          <a:p>
            <a:pPr lvl="1">
              <a:lnSpc>
                <a:spcPct val="80000"/>
              </a:lnSpc>
              <a:spcAft>
                <a:spcPts val="0"/>
              </a:spcAft>
              <a:defRPr/>
            </a:pPr>
            <a:r>
              <a:rPr lang="en-US" sz="2100" dirty="0" smtClean="0"/>
              <a:t>Cherry </a:t>
            </a:r>
            <a:r>
              <a:rPr lang="en-US" sz="2100" dirty="0"/>
              <a:t>angioma  </a:t>
            </a:r>
            <a:endParaRPr lang="en-US" sz="2100" dirty="0" smtClean="0"/>
          </a:p>
          <a:p>
            <a:pPr lvl="1">
              <a:lnSpc>
                <a:spcPct val="80000"/>
              </a:lnSpc>
              <a:spcAft>
                <a:spcPts val="0"/>
              </a:spcAft>
              <a:defRPr/>
            </a:pPr>
            <a:r>
              <a:rPr lang="en-US" sz="2100" dirty="0" smtClean="0"/>
              <a:t>“</a:t>
            </a:r>
            <a:r>
              <a:rPr lang="en-US" sz="2100" dirty="0"/>
              <a:t>liver spots” or “age spots” (solar lentigos) in sun exposed areas, </a:t>
            </a:r>
            <a:endParaRPr lang="en-US" sz="2100" dirty="0" smtClean="0"/>
          </a:p>
          <a:p>
            <a:pPr lvl="1">
              <a:lnSpc>
                <a:spcPct val="80000"/>
              </a:lnSpc>
              <a:spcAft>
                <a:spcPts val="0"/>
              </a:spcAft>
              <a:defRPr/>
            </a:pPr>
            <a:r>
              <a:rPr lang="en-US" sz="2100" dirty="0" smtClean="0"/>
              <a:t>Seborrheic </a:t>
            </a:r>
            <a:r>
              <a:rPr lang="en-US" sz="2100" dirty="0"/>
              <a:t>keratoses </a:t>
            </a:r>
          </a:p>
          <a:p>
            <a:pPr>
              <a:lnSpc>
                <a:spcPct val="80000"/>
              </a:lnSpc>
              <a:spcAft>
                <a:spcPts val="0"/>
              </a:spcAft>
              <a:defRPr/>
            </a:pPr>
            <a:endParaRPr lang="en-US" sz="2400" dirty="0"/>
          </a:p>
          <a:p>
            <a:pPr>
              <a:lnSpc>
                <a:spcPct val="80000"/>
              </a:lnSpc>
              <a:spcAft>
                <a:spcPts val="0"/>
              </a:spcAft>
              <a:defRPr/>
            </a:pPr>
            <a:endParaRPr lang="en-US" sz="2400" dirty="0"/>
          </a:p>
        </p:txBody>
      </p:sp>
    </p:spTree>
    <p:extLst>
      <p:ext uri="{BB962C8B-B14F-4D97-AF65-F5344CB8AC3E}">
        <p14:creationId xmlns:p14="http://schemas.microsoft.com/office/powerpoint/2010/main" val="3933129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524000" y="122238"/>
            <a:ext cx="7543800" cy="1295400"/>
          </a:xfrm>
        </p:spPr>
        <p:txBody>
          <a:bodyPr/>
          <a:lstStyle/>
          <a:p>
            <a:pPr>
              <a:defRPr/>
            </a:pPr>
            <a:r>
              <a:rPr lang="en-US" altLang="en-US" dirty="0" smtClean="0"/>
              <a:t>Physical exam : Important Things to consider </a:t>
            </a:r>
          </a:p>
        </p:txBody>
      </p:sp>
      <p:sp>
        <p:nvSpPr>
          <p:cNvPr id="8195" name="Content Placeholder 2"/>
          <p:cNvSpPr>
            <a:spLocks noGrp="1"/>
          </p:cNvSpPr>
          <p:nvPr>
            <p:ph idx="4294967295"/>
          </p:nvPr>
        </p:nvSpPr>
        <p:spPr>
          <a:xfrm>
            <a:off x="1524000" y="1417638"/>
            <a:ext cx="10160000" cy="5440361"/>
          </a:xfrm>
        </p:spPr>
        <p:txBody>
          <a:bodyPr>
            <a:normAutofit/>
          </a:bodyPr>
          <a:lstStyle/>
          <a:p>
            <a:pPr>
              <a:lnSpc>
                <a:spcPct val="80000"/>
              </a:lnSpc>
              <a:spcAft>
                <a:spcPts val="0"/>
              </a:spcAft>
              <a:defRPr/>
            </a:pPr>
            <a:r>
              <a:rPr lang="en-US" altLang="en-US" sz="2400" dirty="0" smtClean="0"/>
              <a:t>General principles same as young adults</a:t>
            </a:r>
          </a:p>
          <a:p>
            <a:pPr>
              <a:lnSpc>
                <a:spcPct val="80000"/>
              </a:lnSpc>
              <a:spcAft>
                <a:spcPts val="0"/>
              </a:spcAft>
              <a:defRPr/>
            </a:pPr>
            <a:r>
              <a:rPr lang="en-US" sz="2400" dirty="0"/>
              <a:t>Special attention is paid to problems that interfere with </a:t>
            </a:r>
            <a:r>
              <a:rPr lang="en-US" sz="2400" dirty="0" smtClean="0"/>
              <a:t>function,</a:t>
            </a:r>
          </a:p>
          <a:p>
            <a:pPr lvl="1">
              <a:lnSpc>
                <a:spcPct val="80000"/>
              </a:lnSpc>
              <a:spcAft>
                <a:spcPts val="0"/>
              </a:spcAft>
              <a:defRPr/>
            </a:pPr>
            <a:r>
              <a:rPr lang="en-US" sz="2100" dirty="0" smtClean="0"/>
              <a:t>Such as  cognitive function, mobility, continence</a:t>
            </a:r>
            <a:r>
              <a:rPr lang="en-US" sz="2100" dirty="0"/>
              <a:t>, </a:t>
            </a:r>
            <a:r>
              <a:rPr lang="en-US" sz="2100" dirty="0" smtClean="0"/>
              <a:t>hearing </a:t>
            </a:r>
            <a:r>
              <a:rPr lang="en-US" sz="2100" dirty="0"/>
              <a:t>and </a:t>
            </a:r>
            <a:r>
              <a:rPr lang="en-US" sz="2100" dirty="0" smtClean="0"/>
              <a:t>visual impairment. </a:t>
            </a:r>
          </a:p>
          <a:p>
            <a:pPr>
              <a:lnSpc>
                <a:spcPct val="80000"/>
              </a:lnSpc>
              <a:spcAft>
                <a:spcPts val="0"/>
              </a:spcAft>
              <a:defRPr/>
            </a:pPr>
            <a:r>
              <a:rPr lang="en-US" altLang="en-US" sz="2400" dirty="0" smtClean="0"/>
              <a:t>No </a:t>
            </a:r>
            <a:r>
              <a:rPr lang="en-US" altLang="en-US" sz="2400" dirty="0"/>
              <a:t>perfect order </a:t>
            </a:r>
            <a:endParaRPr lang="en-US" altLang="en-US" sz="2400" dirty="0" smtClean="0"/>
          </a:p>
          <a:p>
            <a:pPr>
              <a:lnSpc>
                <a:spcPct val="80000"/>
              </a:lnSpc>
              <a:spcAft>
                <a:spcPts val="0"/>
              </a:spcAft>
              <a:defRPr/>
            </a:pPr>
            <a:r>
              <a:rPr lang="en-US" altLang="en-US" sz="2400" dirty="0" smtClean="0"/>
              <a:t>Pay attention to patient comfort </a:t>
            </a:r>
            <a:endParaRPr lang="en-US" altLang="en-US" sz="2400" dirty="0"/>
          </a:p>
          <a:p>
            <a:pPr>
              <a:lnSpc>
                <a:spcPct val="80000"/>
              </a:lnSpc>
              <a:spcAft>
                <a:spcPts val="0"/>
              </a:spcAft>
              <a:defRPr/>
            </a:pPr>
            <a:r>
              <a:rPr lang="en-US" altLang="en-US" sz="2400" dirty="0"/>
              <a:t>Do not shift the patient several times</a:t>
            </a:r>
          </a:p>
          <a:p>
            <a:pPr lvl="1">
              <a:lnSpc>
                <a:spcPct val="80000"/>
              </a:lnSpc>
              <a:spcAft>
                <a:spcPts val="0"/>
              </a:spcAft>
              <a:defRPr/>
            </a:pPr>
            <a:r>
              <a:rPr lang="en-US" altLang="en-US" sz="2400" dirty="0" smtClean="0"/>
              <a:t>Organize </a:t>
            </a:r>
            <a:r>
              <a:rPr lang="en-US" altLang="en-US" sz="2400" dirty="0"/>
              <a:t>your physical exam in a way that you change the position only once , E.g. I keep the postural BP for the end</a:t>
            </a:r>
          </a:p>
          <a:p>
            <a:pPr>
              <a:lnSpc>
                <a:spcPct val="80000"/>
              </a:lnSpc>
              <a:spcAft>
                <a:spcPts val="0"/>
              </a:spcAft>
              <a:defRPr/>
            </a:pPr>
            <a:r>
              <a:rPr lang="en-US" altLang="en-US" sz="2400" dirty="0"/>
              <a:t>Have more time, </a:t>
            </a:r>
            <a:r>
              <a:rPr lang="en-US" altLang="en-US" sz="2400" dirty="0" smtClean="0"/>
              <a:t>as frail  </a:t>
            </a:r>
            <a:r>
              <a:rPr lang="en-US" altLang="en-US" sz="2400" dirty="0"/>
              <a:t>older patient may take longer time to get dressed and undressed, or move from chair to table</a:t>
            </a:r>
          </a:p>
          <a:p>
            <a:pPr marL="0" indent="0">
              <a:lnSpc>
                <a:spcPct val="80000"/>
              </a:lnSpc>
              <a:spcAft>
                <a:spcPts val="0"/>
              </a:spcAft>
              <a:buNone/>
              <a:defRPr/>
            </a:pPr>
            <a:endParaRPr lang="en-US" altLang="en-US" sz="2800" dirty="0"/>
          </a:p>
        </p:txBody>
      </p:sp>
    </p:spTree>
    <p:extLst>
      <p:ext uri="{BB962C8B-B14F-4D97-AF65-F5344CB8AC3E}">
        <p14:creationId xmlns:p14="http://schemas.microsoft.com/office/powerpoint/2010/main" val="2380005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1524000" y="122238"/>
            <a:ext cx="6477000" cy="1295400"/>
          </a:xfrm>
        </p:spPr>
        <p:txBody>
          <a:bodyPr/>
          <a:lstStyle/>
          <a:p>
            <a:pPr>
              <a:defRPr/>
            </a:pPr>
            <a:r>
              <a:rPr lang="en-US" altLang="en-US" dirty="0" smtClean="0"/>
              <a:t>Male</a:t>
            </a:r>
          </a:p>
        </p:txBody>
      </p:sp>
      <p:sp>
        <p:nvSpPr>
          <p:cNvPr id="31747" name="Content Placeholder 2"/>
          <p:cNvSpPr>
            <a:spLocks noGrp="1"/>
          </p:cNvSpPr>
          <p:nvPr>
            <p:ph idx="4294967295"/>
          </p:nvPr>
        </p:nvSpPr>
        <p:spPr>
          <a:xfrm>
            <a:off x="1524000" y="1719264"/>
            <a:ext cx="8229600" cy="4300537"/>
          </a:xfrm>
        </p:spPr>
        <p:txBody>
          <a:bodyPr/>
          <a:lstStyle/>
          <a:p>
            <a:pPr>
              <a:lnSpc>
                <a:spcPct val="90000"/>
              </a:lnSpc>
              <a:spcAft>
                <a:spcPts val="0"/>
              </a:spcAft>
              <a:buNone/>
              <a:defRPr/>
            </a:pPr>
            <a:r>
              <a:rPr lang="en-US" altLang="en-US" sz="2400" dirty="0"/>
              <a:t>Genital Examination: </a:t>
            </a:r>
          </a:p>
          <a:p>
            <a:pPr>
              <a:lnSpc>
                <a:spcPct val="90000"/>
              </a:lnSpc>
              <a:spcAft>
                <a:spcPts val="0"/>
              </a:spcAft>
              <a:defRPr/>
            </a:pPr>
            <a:r>
              <a:rPr lang="en-US" altLang="en-US" sz="2400" dirty="0"/>
              <a:t>Pubic hair decreases</a:t>
            </a:r>
          </a:p>
          <a:p>
            <a:pPr>
              <a:lnSpc>
                <a:spcPct val="90000"/>
              </a:lnSpc>
              <a:spcAft>
                <a:spcPts val="0"/>
              </a:spcAft>
              <a:defRPr/>
            </a:pPr>
            <a:r>
              <a:rPr lang="en-US" altLang="en-US" sz="2400" dirty="0"/>
              <a:t>The penis can decrease in size</a:t>
            </a:r>
          </a:p>
          <a:p>
            <a:pPr>
              <a:lnSpc>
                <a:spcPct val="90000"/>
              </a:lnSpc>
              <a:spcAft>
                <a:spcPts val="0"/>
              </a:spcAft>
              <a:defRPr/>
            </a:pPr>
            <a:r>
              <a:rPr lang="en-US" altLang="en-US" sz="2400" dirty="0"/>
              <a:t>The testicles can drop lower in the scrotum and mild atrophy is common</a:t>
            </a:r>
          </a:p>
          <a:p>
            <a:pPr>
              <a:lnSpc>
                <a:spcPct val="90000"/>
              </a:lnSpc>
              <a:spcAft>
                <a:spcPts val="0"/>
              </a:spcAft>
              <a:defRPr/>
            </a:pPr>
            <a:r>
              <a:rPr lang="en-US" altLang="en-US" sz="2400" dirty="0"/>
              <a:t>Inability to have an erection is a problem for up to half of all older men</a:t>
            </a:r>
          </a:p>
          <a:p>
            <a:pPr>
              <a:lnSpc>
                <a:spcPct val="90000"/>
              </a:lnSpc>
              <a:spcAft>
                <a:spcPts val="0"/>
              </a:spcAft>
              <a:defRPr/>
            </a:pPr>
            <a:r>
              <a:rPr lang="en-US" altLang="en-US" sz="2400" dirty="0"/>
              <a:t>Rectal Examination: Examination of the prostate on rectal exam is an important part of the older male </a:t>
            </a:r>
            <a:r>
              <a:rPr lang="en-US" altLang="en-US" sz="2400" dirty="0" smtClean="0"/>
              <a:t>exam</a:t>
            </a:r>
            <a:endParaRPr lang="en-US" altLang="en-US" sz="2400" dirty="0"/>
          </a:p>
          <a:p>
            <a:pPr>
              <a:lnSpc>
                <a:spcPct val="90000"/>
              </a:lnSpc>
              <a:spcAft>
                <a:spcPts val="0"/>
              </a:spcAft>
              <a:defRPr/>
            </a:pPr>
            <a:endParaRPr lang="en-US" altLang="en-US" sz="2400" dirty="0"/>
          </a:p>
        </p:txBody>
      </p:sp>
    </p:spTree>
    <p:extLst>
      <p:ext uri="{BB962C8B-B14F-4D97-AF65-F5344CB8AC3E}">
        <p14:creationId xmlns:p14="http://schemas.microsoft.com/office/powerpoint/2010/main" val="2247685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1524000" y="122238"/>
            <a:ext cx="7543800" cy="1295400"/>
          </a:xfrm>
        </p:spPr>
        <p:txBody>
          <a:bodyPr/>
          <a:lstStyle/>
          <a:p>
            <a:pPr>
              <a:defRPr/>
            </a:pPr>
            <a:r>
              <a:rPr lang="en-US" altLang="en-US" dirty="0" smtClean="0"/>
              <a:t>Female </a:t>
            </a:r>
          </a:p>
        </p:txBody>
      </p:sp>
      <p:sp>
        <p:nvSpPr>
          <p:cNvPr id="32771" name="Content Placeholder 2"/>
          <p:cNvSpPr>
            <a:spLocks noGrp="1"/>
          </p:cNvSpPr>
          <p:nvPr>
            <p:ph idx="4294967295"/>
          </p:nvPr>
        </p:nvSpPr>
        <p:spPr>
          <a:xfrm>
            <a:off x="1524000" y="1719263"/>
            <a:ext cx="8229600" cy="4411662"/>
          </a:xfrm>
        </p:spPr>
        <p:txBody>
          <a:bodyPr>
            <a:normAutofit/>
          </a:bodyPr>
          <a:lstStyle/>
          <a:p>
            <a:pPr>
              <a:lnSpc>
                <a:spcPct val="90000"/>
              </a:lnSpc>
              <a:spcAft>
                <a:spcPts val="0"/>
              </a:spcAft>
              <a:defRPr/>
            </a:pPr>
            <a:r>
              <a:rPr lang="en-US" altLang="en-US" sz="2800" dirty="0" smtClean="0"/>
              <a:t>Breast Exam: With aging, the glandular tissue in the female breast is replaced by fat; breasts also atrophy and become more pendulous</a:t>
            </a:r>
          </a:p>
          <a:p>
            <a:pPr>
              <a:lnSpc>
                <a:spcPct val="90000"/>
              </a:lnSpc>
              <a:spcAft>
                <a:spcPts val="0"/>
              </a:spcAft>
              <a:defRPr/>
            </a:pPr>
            <a:r>
              <a:rPr lang="en-US" altLang="en-US" sz="2800" dirty="0" smtClean="0"/>
              <a:t>It can be easier to pick up a breast mass in an older women</a:t>
            </a:r>
          </a:p>
          <a:p>
            <a:pPr>
              <a:lnSpc>
                <a:spcPct val="90000"/>
              </a:lnSpc>
              <a:spcAft>
                <a:spcPts val="0"/>
              </a:spcAft>
              <a:defRPr/>
            </a:pPr>
            <a:r>
              <a:rPr lang="en-US" altLang="en-US" sz="2800" dirty="0" smtClean="0"/>
              <a:t>Ducts around the nipple can become palpable (feel like strings)  </a:t>
            </a:r>
          </a:p>
        </p:txBody>
      </p:sp>
    </p:spTree>
    <p:extLst>
      <p:ext uri="{BB962C8B-B14F-4D97-AF65-F5344CB8AC3E}">
        <p14:creationId xmlns:p14="http://schemas.microsoft.com/office/powerpoint/2010/main" val="307555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1524000" y="152400"/>
            <a:ext cx="7543800" cy="1066800"/>
          </a:xfrm>
        </p:spPr>
        <p:txBody>
          <a:bodyPr/>
          <a:lstStyle/>
          <a:p>
            <a:pPr>
              <a:defRPr/>
            </a:pPr>
            <a:r>
              <a:rPr lang="en-US" altLang="en-US" dirty="0" smtClean="0"/>
              <a:t>Pelvic Exam</a:t>
            </a:r>
          </a:p>
        </p:txBody>
      </p:sp>
      <p:sp>
        <p:nvSpPr>
          <p:cNvPr id="33795" name="Content Placeholder 2"/>
          <p:cNvSpPr>
            <a:spLocks noGrp="1"/>
          </p:cNvSpPr>
          <p:nvPr>
            <p:ph idx="4294967295"/>
          </p:nvPr>
        </p:nvSpPr>
        <p:spPr>
          <a:xfrm>
            <a:off x="1524000" y="1295400"/>
            <a:ext cx="8229600" cy="4800600"/>
          </a:xfrm>
        </p:spPr>
        <p:txBody>
          <a:bodyPr>
            <a:normAutofit lnSpcReduction="10000"/>
          </a:bodyPr>
          <a:lstStyle/>
          <a:p>
            <a:pPr>
              <a:spcAft>
                <a:spcPts val="0"/>
              </a:spcAft>
              <a:defRPr/>
            </a:pPr>
            <a:r>
              <a:rPr lang="en-US" altLang="en-US" sz="2400" dirty="0"/>
              <a:t>There is decrease in pubic hair, vaginal narrowing/ shortening, and vaginal mucosal thinning and drying due to loss of vaginal </a:t>
            </a:r>
            <a:r>
              <a:rPr lang="en-US" altLang="en-US" sz="2400" dirty="0" smtClean="0"/>
              <a:t>lubrication</a:t>
            </a:r>
            <a:endParaRPr lang="en-US" altLang="en-US" sz="2400" dirty="0"/>
          </a:p>
          <a:p>
            <a:pPr>
              <a:spcAft>
                <a:spcPts val="0"/>
              </a:spcAft>
              <a:defRPr/>
            </a:pPr>
            <a:r>
              <a:rPr lang="en-US" altLang="en-US" sz="2400" dirty="0"/>
              <a:t>Ovaries are usually non-palpable by about 10 years after menopause</a:t>
            </a:r>
          </a:p>
          <a:p>
            <a:pPr>
              <a:spcAft>
                <a:spcPts val="0"/>
              </a:spcAft>
              <a:defRPr/>
            </a:pPr>
            <a:r>
              <a:rPr lang="en-US" altLang="en-US" sz="2400" dirty="0"/>
              <a:t>Pelvic organ prolapse is very common finding on physical exam and can be a contributor to urinary symptoms</a:t>
            </a:r>
          </a:p>
          <a:p>
            <a:pPr>
              <a:spcAft>
                <a:spcPts val="0"/>
              </a:spcAft>
              <a:defRPr/>
            </a:pPr>
            <a:r>
              <a:rPr lang="en-US" altLang="en-US" sz="2400" dirty="0"/>
              <a:t>Important to </a:t>
            </a:r>
            <a:r>
              <a:rPr lang="en-US" altLang="en-US" sz="2400" b="1" dirty="0"/>
              <a:t>examine</a:t>
            </a:r>
            <a:r>
              <a:rPr lang="en-US" altLang="en-US" sz="2400" dirty="0"/>
              <a:t> for UV prolapse, cystocele, rectocele   in a patient with </a:t>
            </a:r>
            <a:r>
              <a:rPr lang="en-US" altLang="en-US" sz="2400" b="1" dirty="0"/>
              <a:t>urinary </a:t>
            </a:r>
            <a:r>
              <a:rPr lang="en-US" altLang="en-US" sz="2400" b="1" dirty="0" smtClean="0"/>
              <a:t>incontinence</a:t>
            </a:r>
            <a:endParaRPr lang="en-US" altLang="en-US" sz="2400" b="1" dirty="0"/>
          </a:p>
          <a:p>
            <a:pPr>
              <a:spcAft>
                <a:spcPts val="0"/>
              </a:spcAft>
              <a:defRPr/>
            </a:pPr>
            <a:r>
              <a:rPr lang="en-US" altLang="en-US" sz="2400" dirty="0"/>
              <a:t>lithotomy position may not be comfortable if they have severe arthritis</a:t>
            </a:r>
          </a:p>
          <a:p>
            <a:pPr>
              <a:spcAft>
                <a:spcPts val="0"/>
              </a:spcAft>
              <a:defRPr/>
            </a:pPr>
            <a:endParaRPr lang="en-US" altLang="en-US" sz="2400" dirty="0"/>
          </a:p>
        </p:txBody>
      </p:sp>
    </p:spTree>
    <p:extLst>
      <p:ext uri="{BB962C8B-B14F-4D97-AF65-F5344CB8AC3E}">
        <p14:creationId xmlns:p14="http://schemas.microsoft.com/office/powerpoint/2010/main" val="2146298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1524000" y="122238"/>
            <a:ext cx="7543800" cy="1295400"/>
          </a:xfrm>
        </p:spPr>
        <p:txBody>
          <a:bodyPr/>
          <a:lstStyle/>
          <a:p>
            <a:pPr>
              <a:defRPr/>
            </a:pPr>
            <a:r>
              <a:rPr lang="en-US" altLang="en-US" sz="3500" dirty="0"/>
              <a:t>Geriatric functional assessment Physical exam</a:t>
            </a:r>
          </a:p>
        </p:txBody>
      </p:sp>
      <p:sp>
        <p:nvSpPr>
          <p:cNvPr id="34819" name="Content Placeholder 2"/>
          <p:cNvSpPr>
            <a:spLocks noGrp="1"/>
          </p:cNvSpPr>
          <p:nvPr>
            <p:ph idx="4294967295"/>
          </p:nvPr>
        </p:nvSpPr>
        <p:spPr>
          <a:xfrm>
            <a:off x="1524000" y="1600201"/>
            <a:ext cx="8229600" cy="4411663"/>
          </a:xfrm>
        </p:spPr>
        <p:txBody>
          <a:bodyPr>
            <a:normAutofit lnSpcReduction="10000"/>
          </a:bodyPr>
          <a:lstStyle/>
          <a:p>
            <a:pPr>
              <a:spcAft>
                <a:spcPts val="0"/>
              </a:spcAft>
              <a:defRPr/>
            </a:pPr>
            <a:r>
              <a:rPr lang="en-US" altLang="en-US" sz="2200" dirty="0"/>
              <a:t>Visual screen with the use of hand held Jaeger eye charts</a:t>
            </a:r>
          </a:p>
          <a:p>
            <a:pPr>
              <a:spcAft>
                <a:spcPts val="0"/>
              </a:spcAft>
              <a:defRPr/>
            </a:pPr>
            <a:r>
              <a:rPr lang="en-US" altLang="en-US" sz="2200" dirty="0"/>
              <a:t>Auditory screen with the whisper test or handheld audio scope</a:t>
            </a:r>
          </a:p>
          <a:p>
            <a:pPr>
              <a:spcAft>
                <a:spcPts val="0"/>
              </a:spcAft>
              <a:defRPr/>
            </a:pPr>
            <a:r>
              <a:rPr lang="en-US" altLang="en-US" sz="2200" dirty="0"/>
              <a:t>Screening for shoulder, arm and hand mobility.  Ask the patient to lift both arms, touch the opposite shoulder, and put their arms behind them as if putting on a bra. Then ask them to pick up a small object, such as a pen or a penny, from a flat surface.</a:t>
            </a:r>
          </a:p>
          <a:p>
            <a:pPr>
              <a:spcAft>
                <a:spcPts val="0"/>
              </a:spcAft>
              <a:defRPr/>
            </a:pPr>
            <a:r>
              <a:rPr lang="en-US" altLang="en-US" sz="2200" dirty="0"/>
              <a:t>Cognitive assessment </a:t>
            </a:r>
          </a:p>
          <a:p>
            <a:pPr>
              <a:spcAft>
                <a:spcPts val="0"/>
              </a:spcAft>
              <a:defRPr/>
            </a:pPr>
            <a:r>
              <a:rPr lang="en-US" altLang="en-US" sz="2200" dirty="0"/>
              <a:t>If you suspect depression you could administer the Geriatric Depression Scale </a:t>
            </a:r>
          </a:p>
          <a:p>
            <a:pPr>
              <a:spcAft>
                <a:spcPts val="0"/>
              </a:spcAft>
              <a:defRPr/>
            </a:pPr>
            <a:r>
              <a:rPr lang="en-US" altLang="en-US" sz="2200" dirty="0"/>
              <a:t>Gait assessment including rising from a chair, walking, turning around and sitting down again</a:t>
            </a:r>
          </a:p>
        </p:txBody>
      </p:sp>
    </p:spTree>
    <p:extLst>
      <p:ext uri="{BB962C8B-B14F-4D97-AF65-F5344CB8AC3E}">
        <p14:creationId xmlns:p14="http://schemas.microsoft.com/office/powerpoint/2010/main" val="3806795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329184"/>
            <a:ext cx="11029616" cy="1024128"/>
          </a:xfrm>
        </p:spPr>
        <p:txBody>
          <a:bodyPr/>
          <a:lstStyle/>
          <a:p>
            <a:r>
              <a:rPr lang="en-US" dirty="0" smtClean="0"/>
              <a:t>ref</a:t>
            </a:r>
            <a:endParaRPr lang="en-CA" dirty="0"/>
          </a:p>
        </p:txBody>
      </p:sp>
      <p:sp>
        <p:nvSpPr>
          <p:cNvPr id="3" name="Content Placeholder 2"/>
          <p:cNvSpPr>
            <a:spLocks noGrp="1"/>
          </p:cNvSpPr>
          <p:nvPr>
            <p:ph idx="1"/>
          </p:nvPr>
        </p:nvSpPr>
        <p:spPr/>
        <p:txBody>
          <a:bodyPr>
            <a:normAutofit fontScale="70000" lnSpcReduction="20000"/>
          </a:bodyPr>
          <a:lstStyle/>
          <a:p>
            <a:r>
              <a:rPr lang="en-US" dirty="0"/>
              <a:t>Bickley, Lynn S. (2003). Bates' guide to physical examination and history taking. Philadelphia :Lippincott Williams &amp; Wilkins</a:t>
            </a:r>
            <a:r>
              <a:rPr lang="en-US" i="1" dirty="0" smtClean="0"/>
              <a:t>,</a:t>
            </a:r>
          </a:p>
          <a:p>
            <a:r>
              <a:rPr lang="en-CA" dirty="0" smtClean="0"/>
              <a:t>Skrastins</a:t>
            </a:r>
            <a:r>
              <a:rPr lang="en-CA" dirty="0" smtClean="0"/>
              <a:t> </a:t>
            </a:r>
            <a:r>
              <a:rPr lang="en-CA" dirty="0"/>
              <a:t>R, Merry GM, Rosenberg GM, Schuman JE. Clinical assessment of the elderly patient. Can Med </a:t>
            </a:r>
            <a:r>
              <a:rPr lang="en-CA" dirty="0"/>
              <a:t>Assoc</a:t>
            </a:r>
            <a:r>
              <a:rPr lang="en-CA" dirty="0"/>
              <a:t> J. 1982 Aug 1;127(3):203-6. PMID: 7104901; PMCID: PMC1861935</a:t>
            </a:r>
            <a:r>
              <a:rPr lang="en-CA" dirty="0" smtClean="0"/>
              <a:t>.</a:t>
            </a:r>
          </a:p>
          <a:p>
            <a:r>
              <a:rPr lang="en-US" dirty="0" smtClean="0"/>
              <a:t>  </a:t>
            </a:r>
            <a:r>
              <a:rPr lang="en-US" dirty="0"/>
              <a:t>Montero-</a:t>
            </a:r>
            <a:r>
              <a:rPr lang="en-US" dirty="0"/>
              <a:t>Odasso</a:t>
            </a:r>
            <a:r>
              <a:rPr lang="en-US" dirty="0"/>
              <a:t>, M., &amp; </a:t>
            </a:r>
            <a:r>
              <a:rPr lang="en-US" dirty="0"/>
              <a:t>Masud</a:t>
            </a:r>
            <a:r>
              <a:rPr lang="en-US" dirty="0"/>
              <a:t>, T. (2020). Falls and Gait Disorders in Older Adults: Causes and Consequences. In Frailty and Kidney Disease (pp. 13–35). Springer International Publishing. </a:t>
            </a:r>
            <a:r>
              <a:rPr lang="en-US" dirty="0">
                <a:hlinkClick r:id="rId2"/>
              </a:rPr>
              <a:t>https://</a:t>
            </a:r>
            <a:r>
              <a:rPr lang="en-US" dirty="0" smtClean="0">
                <a:hlinkClick r:id="rId2"/>
              </a:rPr>
              <a:t>doi.org/10.1007/978-3-030-53529-2_3</a:t>
            </a:r>
            <a:endParaRPr lang="en-US" dirty="0" smtClean="0"/>
          </a:p>
          <a:p>
            <a:r>
              <a:rPr lang="en-US" dirty="0"/>
              <a:t>Rodriguez, V., &amp; Bakar, M. (2019). Normal Versus Abnormal Physical Exam. In Geriatric Practice (pp. 49–66). Springer International Publishing. </a:t>
            </a:r>
            <a:r>
              <a:rPr lang="en-US" dirty="0">
                <a:hlinkClick r:id="rId3"/>
              </a:rPr>
              <a:t>https://</a:t>
            </a:r>
            <a:r>
              <a:rPr lang="en-US" dirty="0" smtClean="0">
                <a:hlinkClick r:id="rId3"/>
              </a:rPr>
              <a:t>doi.org/10.1007/978-3-030-19625-7_5</a:t>
            </a:r>
            <a:endParaRPr lang="en-US" dirty="0" smtClean="0"/>
          </a:p>
          <a:p>
            <a:r>
              <a:rPr lang="en-US" dirty="0"/>
              <a:t>https://www.merckmanuals.com/professional/geriatrics/approach-to-the-geriatric-patient/evaluation-of-the-older-adult</a:t>
            </a:r>
            <a:endParaRPr lang="en-US" dirty="0" smtClean="0"/>
          </a:p>
          <a:p>
            <a:r>
              <a:rPr lang="en-US" dirty="0"/>
              <a:t>Cesari</a:t>
            </a:r>
            <a:r>
              <a:rPr lang="en-US" dirty="0"/>
              <a:t> M, </a:t>
            </a:r>
            <a:r>
              <a:rPr lang="en-US" dirty="0"/>
              <a:t>Kritchevsky</a:t>
            </a:r>
            <a:r>
              <a:rPr lang="en-US" dirty="0"/>
              <a:t> SB, </a:t>
            </a:r>
            <a:r>
              <a:rPr lang="en-US" dirty="0"/>
              <a:t>Penninx</a:t>
            </a:r>
            <a:r>
              <a:rPr lang="en-US" dirty="0"/>
              <a:t> BW, et al. Prognostic value of usual gait speed in well-functioning older people–results from the Health, Aging and Body Composition Study. J Am </a:t>
            </a:r>
            <a:r>
              <a:rPr lang="en-US" dirty="0"/>
              <a:t>Geriatr</a:t>
            </a:r>
            <a:r>
              <a:rPr lang="en-US" dirty="0"/>
              <a:t> Soc.2005;53:1675–1680.</a:t>
            </a:r>
          </a:p>
          <a:p>
            <a:r>
              <a:rPr lang="en-US" dirty="0"/>
              <a:t>Studenski</a:t>
            </a:r>
            <a:r>
              <a:rPr lang="en-US" dirty="0"/>
              <a:t> S, </a:t>
            </a:r>
            <a:r>
              <a:rPr lang="en-US" dirty="0"/>
              <a:t>Perera</a:t>
            </a:r>
            <a:r>
              <a:rPr lang="en-US" dirty="0"/>
              <a:t> S, Patel K, et al. Gait speed and survival in older adults. JAMA. 2011;305:50–58</a:t>
            </a:r>
          </a:p>
          <a:p>
            <a:r>
              <a:rPr lang="en-US" dirty="0"/>
              <a:t>Quach L, </a:t>
            </a:r>
            <a:r>
              <a:rPr lang="en-US" dirty="0"/>
              <a:t>Galica</a:t>
            </a:r>
            <a:r>
              <a:rPr lang="en-US" dirty="0"/>
              <a:t> AM, Jones RN, et al. The nonlinear relationship between gait speed and falls: the Maintenance of Balance, Independent Living, Intellect, and Zest in the Elderly of Boston Study. J Am </a:t>
            </a:r>
            <a:r>
              <a:rPr lang="en-US" dirty="0"/>
              <a:t>Geriatr</a:t>
            </a:r>
            <a:r>
              <a:rPr lang="en-US" dirty="0"/>
              <a:t> Soc. 2011;59(6):1069-1073. doi:10.1111/j.1532-5415.2011.03408.x</a:t>
            </a:r>
          </a:p>
          <a:p>
            <a:r>
              <a:rPr lang="en-US" dirty="0"/>
              <a:t>James K, </a:t>
            </a:r>
            <a:r>
              <a:rPr lang="en-US" dirty="0"/>
              <a:t>Orkaby</a:t>
            </a:r>
            <a:r>
              <a:rPr lang="en-US" dirty="0"/>
              <a:t> AR, Schwartz AW. Foot Examination for Older Adults. Am J Med. 2021 Jan;134(1):30-35. </a:t>
            </a:r>
            <a:r>
              <a:rPr lang="en-US" dirty="0"/>
              <a:t>doi</a:t>
            </a:r>
            <a:r>
              <a:rPr lang="en-US" dirty="0"/>
              <a:t>: 10.1016/j.amjmed.2020.07.010. </a:t>
            </a:r>
            <a:r>
              <a:rPr lang="en-US" dirty="0"/>
              <a:t>Epub</a:t>
            </a:r>
            <a:r>
              <a:rPr lang="en-US" dirty="0"/>
              <a:t> 2020 Aug 14. PMID: 32805226</a:t>
            </a:r>
            <a:endParaRPr lang="en-US" dirty="0" smtClean="0"/>
          </a:p>
          <a:p>
            <a:endParaRPr lang="en-US" dirty="0" smtClean="0"/>
          </a:p>
          <a:p>
            <a:endParaRPr lang="en-US" dirty="0" smtClean="0"/>
          </a:p>
          <a:p>
            <a:endParaRPr lang="en-US" dirty="0"/>
          </a:p>
          <a:p>
            <a:endParaRPr lang="en-CA" dirty="0" smtClean="0"/>
          </a:p>
          <a:p>
            <a:endParaRPr lang="en-CA" dirty="0"/>
          </a:p>
        </p:txBody>
      </p:sp>
    </p:spTree>
    <p:extLst>
      <p:ext uri="{BB962C8B-B14F-4D97-AF65-F5344CB8AC3E}">
        <p14:creationId xmlns:p14="http://schemas.microsoft.com/office/powerpoint/2010/main" val="382226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524000" y="122238"/>
            <a:ext cx="7543800" cy="1295400"/>
          </a:xfrm>
        </p:spPr>
        <p:txBody>
          <a:bodyPr/>
          <a:lstStyle/>
          <a:p>
            <a:pPr>
              <a:defRPr/>
            </a:pPr>
            <a:r>
              <a:rPr lang="en-US" altLang="en-US" dirty="0" smtClean="0"/>
              <a:t>Physical exam : Important Things to consider </a:t>
            </a:r>
          </a:p>
        </p:txBody>
      </p:sp>
      <p:sp>
        <p:nvSpPr>
          <p:cNvPr id="8195" name="Content Placeholder 2"/>
          <p:cNvSpPr>
            <a:spLocks noGrp="1"/>
          </p:cNvSpPr>
          <p:nvPr>
            <p:ph idx="4294967295"/>
          </p:nvPr>
        </p:nvSpPr>
        <p:spPr>
          <a:xfrm>
            <a:off x="1524000" y="1719262"/>
            <a:ext cx="10160000" cy="5138737"/>
          </a:xfrm>
        </p:spPr>
        <p:txBody>
          <a:bodyPr>
            <a:normAutofit/>
          </a:bodyPr>
          <a:lstStyle/>
          <a:p>
            <a:pPr>
              <a:lnSpc>
                <a:spcPct val="80000"/>
              </a:lnSpc>
              <a:spcAft>
                <a:spcPts val="0"/>
              </a:spcAft>
              <a:defRPr/>
            </a:pPr>
            <a:r>
              <a:rPr lang="en-US" altLang="en-US" sz="2400" dirty="0" smtClean="0"/>
              <a:t>Observing </a:t>
            </a:r>
            <a:r>
              <a:rPr lang="en-US" altLang="en-US" sz="2400" dirty="0"/>
              <a:t>patients </a:t>
            </a:r>
            <a:r>
              <a:rPr lang="en-US" altLang="en-US" sz="2400" dirty="0" smtClean="0"/>
              <a:t>while  they are </a:t>
            </a:r>
            <a:r>
              <a:rPr lang="en-US" altLang="en-US" sz="2400" dirty="0"/>
              <a:t>walking into the examination room, sitting in or rising from a chair, getting on and off an examination table, </a:t>
            </a:r>
            <a:r>
              <a:rPr lang="en-US" altLang="en-US" sz="2400" dirty="0" smtClean="0"/>
              <a:t>ability to stand on a weighing scale, taking </a:t>
            </a:r>
            <a:r>
              <a:rPr lang="en-US" altLang="en-US" sz="2400" dirty="0"/>
              <a:t>off or putting on </a:t>
            </a:r>
            <a:r>
              <a:rPr lang="en-US" altLang="en-US" sz="2400" dirty="0" smtClean="0"/>
              <a:t> cloths, exam gown ,socks </a:t>
            </a:r>
            <a:r>
              <a:rPr lang="en-US" altLang="en-US" sz="2400" dirty="0"/>
              <a:t>and </a:t>
            </a:r>
            <a:r>
              <a:rPr lang="en-US" altLang="en-US" sz="2400" dirty="0" smtClean="0"/>
              <a:t>shoes </a:t>
            </a:r>
            <a:r>
              <a:rPr lang="en-US" altLang="en-US" sz="2400" dirty="0"/>
              <a:t>can provide valuable information about their </a:t>
            </a:r>
            <a:r>
              <a:rPr lang="en-US" altLang="en-US" sz="2400" dirty="0" smtClean="0"/>
              <a:t>function</a:t>
            </a:r>
          </a:p>
          <a:p>
            <a:pPr>
              <a:lnSpc>
                <a:spcPct val="80000"/>
              </a:lnSpc>
              <a:spcAft>
                <a:spcPts val="0"/>
              </a:spcAft>
              <a:defRPr/>
            </a:pPr>
            <a:r>
              <a:rPr lang="en-US" altLang="en-US" sz="2400" dirty="0" smtClean="0"/>
              <a:t>The </a:t>
            </a:r>
            <a:r>
              <a:rPr lang="en-US" altLang="en-US" sz="2400" dirty="0"/>
              <a:t>extent and type of help they need for these will give you clues e.g. needs assistance for transfers, needs cueing for dressing etc</a:t>
            </a:r>
            <a:r>
              <a:rPr lang="en-US" altLang="en-US" sz="2400" dirty="0" smtClean="0"/>
              <a:t>. Can gauge their balance, judgment and cognitive function </a:t>
            </a:r>
          </a:p>
          <a:p>
            <a:pPr>
              <a:lnSpc>
                <a:spcPct val="80000"/>
              </a:lnSpc>
              <a:spcAft>
                <a:spcPts val="0"/>
              </a:spcAft>
              <a:defRPr/>
            </a:pPr>
            <a:r>
              <a:rPr lang="en-US" altLang="en-US" sz="2400" dirty="0" smtClean="0"/>
              <a:t>Considering the atypical presentation of illness  in older adults, often patients require full physical exam </a:t>
            </a:r>
          </a:p>
          <a:p>
            <a:pPr>
              <a:lnSpc>
                <a:spcPct val="80000"/>
              </a:lnSpc>
              <a:spcAft>
                <a:spcPts val="0"/>
              </a:spcAft>
              <a:defRPr/>
            </a:pPr>
            <a:r>
              <a:rPr lang="en-US" altLang="en-US" sz="2400" dirty="0" smtClean="0"/>
              <a:t>On the same token, in frail older adults with acute illness, presence of physical exam findings are useful, but absence of typical physical exam findings do not rule out  illness</a:t>
            </a:r>
          </a:p>
          <a:p>
            <a:pPr marL="0" indent="0">
              <a:lnSpc>
                <a:spcPct val="80000"/>
              </a:lnSpc>
              <a:spcAft>
                <a:spcPts val="0"/>
              </a:spcAft>
              <a:buNone/>
              <a:defRPr/>
            </a:pPr>
            <a:endParaRPr lang="en-US" altLang="en-US" sz="2800" dirty="0"/>
          </a:p>
        </p:txBody>
      </p:sp>
    </p:spTree>
    <p:extLst>
      <p:ext uri="{BB962C8B-B14F-4D97-AF65-F5344CB8AC3E}">
        <p14:creationId xmlns:p14="http://schemas.microsoft.com/office/powerpoint/2010/main" val="381225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524000" y="0"/>
            <a:ext cx="7543800" cy="1295400"/>
          </a:xfrm>
        </p:spPr>
        <p:txBody>
          <a:bodyPr/>
          <a:lstStyle/>
          <a:p>
            <a:pPr>
              <a:defRPr/>
            </a:pPr>
            <a:r>
              <a:rPr lang="en-US" altLang="en-US" dirty="0" smtClean="0"/>
              <a:t>General Appearance </a:t>
            </a:r>
          </a:p>
        </p:txBody>
      </p:sp>
      <p:sp>
        <p:nvSpPr>
          <p:cNvPr id="6147" name="Content Placeholder 2"/>
          <p:cNvSpPr>
            <a:spLocks noGrp="1"/>
          </p:cNvSpPr>
          <p:nvPr>
            <p:ph idx="4294967295"/>
          </p:nvPr>
        </p:nvSpPr>
        <p:spPr>
          <a:xfrm>
            <a:off x="1524000" y="1371601"/>
            <a:ext cx="8229600" cy="4411663"/>
          </a:xfrm>
        </p:spPr>
        <p:txBody>
          <a:bodyPr>
            <a:normAutofit lnSpcReduction="10000"/>
          </a:bodyPr>
          <a:lstStyle/>
          <a:p>
            <a:pPr>
              <a:lnSpc>
                <a:spcPct val="80000"/>
              </a:lnSpc>
              <a:spcAft>
                <a:spcPts val="0"/>
              </a:spcAft>
              <a:defRPr/>
            </a:pPr>
            <a:r>
              <a:rPr lang="en-US" altLang="en-US" sz="2700" dirty="0"/>
              <a:t>Vitality</a:t>
            </a:r>
          </a:p>
          <a:p>
            <a:pPr>
              <a:lnSpc>
                <a:spcPct val="80000"/>
              </a:lnSpc>
              <a:spcAft>
                <a:spcPts val="0"/>
              </a:spcAft>
              <a:defRPr/>
            </a:pPr>
            <a:r>
              <a:rPr lang="en-US" altLang="en-US" sz="2700" dirty="0"/>
              <a:t>Appearance e.g. young looking or older looking</a:t>
            </a:r>
          </a:p>
          <a:p>
            <a:pPr>
              <a:lnSpc>
                <a:spcPct val="80000"/>
              </a:lnSpc>
              <a:spcAft>
                <a:spcPts val="0"/>
              </a:spcAft>
              <a:defRPr/>
            </a:pPr>
            <a:r>
              <a:rPr lang="en-US" altLang="en-US" sz="2700" dirty="0"/>
              <a:t>Hygiene</a:t>
            </a:r>
          </a:p>
          <a:p>
            <a:pPr>
              <a:lnSpc>
                <a:spcPct val="80000"/>
              </a:lnSpc>
              <a:spcAft>
                <a:spcPts val="0"/>
              </a:spcAft>
              <a:defRPr/>
            </a:pPr>
            <a:r>
              <a:rPr lang="en-US" altLang="en-US" sz="2700" dirty="0"/>
              <a:t>Grooming</a:t>
            </a:r>
          </a:p>
          <a:p>
            <a:pPr>
              <a:lnSpc>
                <a:spcPct val="80000"/>
              </a:lnSpc>
              <a:spcAft>
                <a:spcPts val="0"/>
              </a:spcAft>
              <a:defRPr/>
            </a:pPr>
            <a:r>
              <a:rPr lang="en-US" altLang="en-US" sz="2700" dirty="0"/>
              <a:t>Indicators for clinical problem   e.g. strong smell of </a:t>
            </a:r>
            <a:r>
              <a:rPr lang="en-US" altLang="en-US" sz="2700" dirty="0" smtClean="0"/>
              <a:t>urine</a:t>
            </a:r>
            <a:endParaRPr lang="en-US" altLang="en-US" sz="2700" dirty="0"/>
          </a:p>
          <a:p>
            <a:pPr>
              <a:lnSpc>
                <a:spcPct val="80000"/>
              </a:lnSpc>
              <a:spcAft>
                <a:spcPts val="0"/>
              </a:spcAft>
              <a:defRPr/>
            </a:pPr>
            <a:r>
              <a:rPr lang="en-US" altLang="en-US" sz="2700" dirty="0"/>
              <a:t>General appearance can give clues to the patient’s cognitive status and functional ability</a:t>
            </a:r>
          </a:p>
          <a:p>
            <a:pPr lvl="1">
              <a:lnSpc>
                <a:spcPct val="80000"/>
              </a:lnSpc>
              <a:spcAft>
                <a:spcPts val="0"/>
              </a:spcAft>
              <a:defRPr/>
            </a:pPr>
            <a:r>
              <a:rPr lang="en-US" altLang="en-US" sz="2400" dirty="0"/>
              <a:t>E.g. dirty clothing may indicate dementia, depression, visual impairment or functional decline</a:t>
            </a:r>
          </a:p>
          <a:p>
            <a:pPr>
              <a:lnSpc>
                <a:spcPct val="80000"/>
              </a:lnSpc>
              <a:spcAft>
                <a:spcPts val="0"/>
              </a:spcAft>
              <a:defRPr/>
            </a:pPr>
            <a:r>
              <a:rPr lang="en-US" altLang="en-US" sz="2700" dirty="0"/>
              <a:t>Inappropriate foot wear may be the reason for falls</a:t>
            </a:r>
          </a:p>
          <a:p>
            <a:pPr>
              <a:lnSpc>
                <a:spcPct val="80000"/>
              </a:lnSpc>
              <a:spcAft>
                <a:spcPts val="0"/>
              </a:spcAft>
              <a:defRPr/>
            </a:pPr>
            <a:r>
              <a:rPr lang="en-US" altLang="en-US" sz="2700" dirty="0"/>
              <a:t>Indicators for frailty</a:t>
            </a:r>
          </a:p>
          <a:p>
            <a:pPr>
              <a:lnSpc>
                <a:spcPct val="80000"/>
              </a:lnSpc>
              <a:spcAft>
                <a:spcPts val="0"/>
              </a:spcAft>
              <a:defRPr/>
            </a:pPr>
            <a:endParaRPr lang="en-US" altLang="en-US" sz="2700" dirty="0"/>
          </a:p>
        </p:txBody>
      </p:sp>
    </p:spTree>
    <p:extLst>
      <p:ext uri="{BB962C8B-B14F-4D97-AF65-F5344CB8AC3E}">
        <p14:creationId xmlns:p14="http://schemas.microsoft.com/office/powerpoint/2010/main" val="1326909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524000" y="122238"/>
            <a:ext cx="7543800" cy="1295400"/>
          </a:xfrm>
        </p:spPr>
        <p:txBody>
          <a:bodyPr/>
          <a:lstStyle/>
          <a:p>
            <a:pPr>
              <a:defRPr/>
            </a:pPr>
            <a:r>
              <a:rPr lang="en-CA" altLang="en-US" dirty="0" smtClean="0"/>
              <a:t>Mental status</a:t>
            </a:r>
          </a:p>
        </p:txBody>
      </p:sp>
      <p:sp>
        <p:nvSpPr>
          <p:cNvPr id="7171" name="Content Placeholder 2"/>
          <p:cNvSpPr>
            <a:spLocks noGrp="1"/>
          </p:cNvSpPr>
          <p:nvPr>
            <p:ph idx="4294967295"/>
          </p:nvPr>
        </p:nvSpPr>
        <p:spPr>
          <a:xfrm>
            <a:off x="1524000" y="1447800"/>
            <a:ext cx="9144000" cy="4800600"/>
          </a:xfrm>
        </p:spPr>
        <p:txBody>
          <a:bodyPr>
            <a:normAutofit/>
          </a:bodyPr>
          <a:lstStyle/>
          <a:p>
            <a:pPr>
              <a:spcAft>
                <a:spcPts val="0"/>
              </a:spcAft>
              <a:defRPr/>
            </a:pPr>
            <a:r>
              <a:rPr lang="en-CA" altLang="en-US" sz="2400" dirty="0" smtClean="0"/>
              <a:t>General principles not different from young but you will assess their mood, cognition further depending on the nature of assessment</a:t>
            </a:r>
          </a:p>
          <a:p>
            <a:pPr>
              <a:spcAft>
                <a:spcPts val="0"/>
              </a:spcAft>
              <a:defRPr/>
            </a:pPr>
            <a:r>
              <a:rPr lang="en-US" altLang="en-US" sz="2400" dirty="0" smtClean="0"/>
              <a:t>Tools to screen cognition  e.g. :</a:t>
            </a:r>
            <a:endParaRPr lang="en-CA" altLang="en-US" sz="2400" dirty="0" smtClean="0"/>
          </a:p>
          <a:p>
            <a:pPr lvl="1">
              <a:spcAft>
                <a:spcPts val="0"/>
              </a:spcAft>
              <a:defRPr/>
            </a:pPr>
            <a:r>
              <a:rPr lang="en-CA" altLang="en-US" sz="2100" dirty="0" smtClean="0"/>
              <a:t>Minicog </a:t>
            </a:r>
          </a:p>
          <a:p>
            <a:pPr lvl="1">
              <a:spcAft>
                <a:spcPts val="0"/>
              </a:spcAft>
              <a:defRPr/>
            </a:pPr>
            <a:r>
              <a:rPr lang="en-CA" altLang="en-US" sz="2100" dirty="0" smtClean="0"/>
              <a:t>MMSE</a:t>
            </a:r>
          </a:p>
          <a:p>
            <a:pPr lvl="1">
              <a:spcAft>
                <a:spcPts val="0"/>
              </a:spcAft>
              <a:defRPr/>
            </a:pPr>
            <a:r>
              <a:rPr lang="en-CA" altLang="en-US" sz="2100" dirty="0" smtClean="0"/>
              <a:t>MoCA</a:t>
            </a:r>
          </a:p>
          <a:p>
            <a:pPr lvl="1">
              <a:spcAft>
                <a:spcPts val="0"/>
              </a:spcAft>
              <a:defRPr/>
            </a:pPr>
            <a:r>
              <a:rPr lang="en-CA" altLang="en-US" sz="2100" dirty="0" smtClean="0"/>
              <a:t>RUDAS</a:t>
            </a:r>
          </a:p>
          <a:p>
            <a:pPr>
              <a:spcAft>
                <a:spcPts val="0"/>
              </a:spcAft>
              <a:defRPr/>
            </a:pPr>
            <a:r>
              <a:rPr lang="en-CA" altLang="en-US" sz="2400" dirty="0" smtClean="0"/>
              <a:t>Tools to screen mood e.g. :</a:t>
            </a:r>
          </a:p>
          <a:p>
            <a:pPr lvl="1">
              <a:spcAft>
                <a:spcPts val="0"/>
              </a:spcAft>
              <a:defRPr/>
            </a:pPr>
            <a:r>
              <a:rPr lang="en-CA" altLang="en-US" sz="2100" dirty="0"/>
              <a:t>Patient Health Questionnaire-2 (PHQ-2</a:t>
            </a:r>
            <a:r>
              <a:rPr lang="en-CA" altLang="en-US" sz="2100" dirty="0" smtClean="0"/>
              <a:t>)</a:t>
            </a:r>
          </a:p>
          <a:p>
            <a:pPr lvl="1">
              <a:spcAft>
                <a:spcPts val="0"/>
              </a:spcAft>
              <a:defRPr/>
            </a:pPr>
            <a:r>
              <a:rPr lang="en-CA" altLang="en-US" sz="2100" dirty="0" smtClean="0"/>
              <a:t>Geriatric depression scale </a:t>
            </a:r>
          </a:p>
        </p:txBody>
      </p:sp>
    </p:spTree>
    <p:extLst>
      <p:ext uri="{BB962C8B-B14F-4D97-AF65-F5344CB8AC3E}">
        <p14:creationId xmlns:p14="http://schemas.microsoft.com/office/powerpoint/2010/main" val="3646748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524000" y="122238"/>
            <a:ext cx="7543800" cy="1295400"/>
          </a:xfrm>
        </p:spPr>
        <p:txBody>
          <a:bodyPr/>
          <a:lstStyle/>
          <a:p>
            <a:pPr>
              <a:defRPr/>
            </a:pPr>
            <a:r>
              <a:rPr lang="en-US" altLang="en-US" dirty="0" smtClean="0"/>
              <a:t>Weight Height  and Vital signs </a:t>
            </a:r>
          </a:p>
        </p:txBody>
      </p:sp>
      <p:sp>
        <p:nvSpPr>
          <p:cNvPr id="9219" name="Content Placeholder 2"/>
          <p:cNvSpPr>
            <a:spLocks noGrp="1"/>
          </p:cNvSpPr>
          <p:nvPr>
            <p:ph idx="4294967295"/>
          </p:nvPr>
        </p:nvSpPr>
        <p:spPr>
          <a:xfrm>
            <a:off x="1524000" y="1719263"/>
            <a:ext cx="8229600" cy="4411662"/>
          </a:xfrm>
        </p:spPr>
        <p:txBody>
          <a:bodyPr>
            <a:normAutofit/>
          </a:bodyPr>
          <a:lstStyle/>
          <a:p>
            <a:pPr>
              <a:spcAft>
                <a:spcPts val="0"/>
              </a:spcAft>
              <a:defRPr/>
            </a:pPr>
            <a:r>
              <a:rPr lang="en-US" altLang="en-US" sz="2400" dirty="0" smtClean="0"/>
              <a:t>Weight is very important in older adults</a:t>
            </a:r>
          </a:p>
          <a:p>
            <a:pPr>
              <a:spcAft>
                <a:spcPts val="0"/>
              </a:spcAft>
              <a:defRPr/>
            </a:pPr>
            <a:r>
              <a:rPr lang="en-US" altLang="en-US" sz="2400" dirty="0" smtClean="0"/>
              <a:t>Series of weights will help</a:t>
            </a:r>
          </a:p>
          <a:p>
            <a:pPr>
              <a:spcAft>
                <a:spcPts val="0"/>
              </a:spcAft>
              <a:defRPr/>
            </a:pPr>
            <a:r>
              <a:rPr lang="en-US" altLang="en-US" sz="2400" dirty="0" smtClean="0"/>
              <a:t>BMI- desired ranges same as younger population</a:t>
            </a:r>
          </a:p>
          <a:p>
            <a:pPr>
              <a:spcAft>
                <a:spcPts val="0"/>
              </a:spcAft>
              <a:defRPr/>
            </a:pPr>
            <a:r>
              <a:rPr lang="en-US" altLang="en-US" sz="2400" dirty="0" smtClean="0"/>
              <a:t>Waist: hip ratio and waist circumference,  better indicator than BMI</a:t>
            </a:r>
          </a:p>
          <a:p>
            <a:pPr>
              <a:spcAft>
                <a:spcPts val="0"/>
              </a:spcAft>
              <a:defRPr/>
            </a:pPr>
            <a:r>
              <a:rPr lang="en-US" altLang="en-US" sz="2400" dirty="0"/>
              <a:t>Height: Older people loose height due to thinning of the inter vertebral discs and osteoporosis</a:t>
            </a:r>
          </a:p>
          <a:p>
            <a:pPr>
              <a:spcAft>
                <a:spcPts val="0"/>
              </a:spcAft>
              <a:defRPr/>
            </a:pPr>
            <a:endParaRPr lang="en-US" altLang="en-US" sz="2400" dirty="0" smtClean="0"/>
          </a:p>
          <a:p>
            <a:pPr>
              <a:spcAft>
                <a:spcPts val="0"/>
              </a:spcAft>
              <a:defRPr/>
            </a:pPr>
            <a:endParaRPr lang="en-US" altLang="en-US" sz="2400" dirty="0" smtClean="0"/>
          </a:p>
        </p:txBody>
      </p:sp>
    </p:spTree>
    <p:extLst>
      <p:ext uri="{BB962C8B-B14F-4D97-AF65-F5344CB8AC3E}">
        <p14:creationId xmlns:p14="http://schemas.microsoft.com/office/powerpoint/2010/main" val="3989913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773382" y="122238"/>
            <a:ext cx="7294418" cy="1295400"/>
          </a:xfrm>
        </p:spPr>
        <p:txBody>
          <a:bodyPr/>
          <a:lstStyle/>
          <a:p>
            <a:pPr>
              <a:defRPr/>
            </a:pPr>
            <a:r>
              <a:rPr lang="en-US" altLang="en-US" dirty="0" smtClean="0"/>
              <a:t>Vital Signs</a:t>
            </a:r>
            <a:r>
              <a:rPr lang="en-US" altLang="en-US" sz="3500" dirty="0"/>
              <a:t> </a:t>
            </a:r>
            <a:br>
              <a:rPr lang="en-US" altLang="en-US" sz="3500" dirty="0"/>
            </a:br>
            <a:endParaRPr lang="en-US" altLang="en-US" sz="3500" dirty="0"/>
          </a:p>
        </p:txBody>
      </p:sp>
      <p:sp>
        <p:nvSpPr>
          <p:cNvPr id="10243" name="Content Placeholder 2"/>
          <p:cNvSpPr>
            <a:spLocks noGrp="1"/>
          </p:cNvSpPr>
          <p:nvPr>
            <p:ph idx="4294967295"/>
          </p:nvPr>
        </p:nvSpPr>
        <p:spPr>
          <a:xfrm>
            <a:off x="1708727" y="1534536"/>
            <a:ext cx="8229600" cy="4411662"/>
          </a:xfrm>
        </p:spPr>
        <p:txBody>
          <a:bodyPr>
            <a:normAutofit/>
          </a:bodyPr>
          <a:lstStyle/>
          <a:p>
            <a:pPr>
              <a:lnSpc>
                <a:spcPct val="90000"/>
              </a:lnSpc>
              <a:spcAft>
                <a:spcPts val="0"/>
              </a:spcAft>
              <a:buNone/>
              <a:defRPr/>
            </a:pPr>
            <a:endParaRPr lang="en-US" altLang="en-US" sz="2800" dirty="0" smtClean="0"/>
          </a:p>
          <a:p>
            <a:pPr>
              <a:lnSpc>
                <a:spcPct val="90000"/>
              </a:lnSpc>
              <a:spcAft>
                <a:spcPts val="0"/>
              </a:spcAft>
              <a:buNone/>
              <a:defRPr/>
            </a:pPr>
            <a:r>
              <a:rPr lang="en-US" altLang="en-US" sz="2800" dirty="0" smtClean="0"/>
              <a:t>The normal ranges for </a:t>
            </a:r>
          </a:p>
          <a:p>
            <a:pPr>
              <a:lnSpc>
                <a:spcPct val="90000"/>
              </a:lnSpc>
              <a:spcAft>
                <a:spcPts val="0"/>
              </a:spcAft>
              <a:defRPr/>
            </a:pPr>
            <a:r>
              <a:rPr lang="en-US" altLang="en-US" sz="2800" dirty="0" smtClean="0"/>
              <a:t>BP, HR, temp, RR	</a:t>
            </a:r>
            <a:r>
              <a:rPr lang="en-US" altLang="en-US" sz="2800" b="1" dirty="0" smtClean="0"/>
              <a:t>Do not change</a:t>
            </a:r>
            <a:r>
              <a:rPr lang="en-US" altLang="en-US" sz="2800" dirty="0" smtClean="0"/>
              <a:t> for geriatric patients</a:t>
            </a:r>
          </a:p>
          <a:p>
            <a:pPr>
              <a:lnSpc>
                <a:spcPct val="90000"/>
              </a:lnSpc>
              <a:spcAft>
                <a:spcPts val="0"/>
              </a:spcAft>
              <a:defRPr/>
            </a:pPr>
            <a:r>
              <a:rPr lang="en-US" altLang="en-US" sz="2800" dirty="0" smtClean="0"/>
              <a:t>However there are important changes in BP, HR, temp and RR with normal ageing</a:t>
            </a:r>
          </a:p>
          <a:p>
            <a:pPr>
              <a:lnSpc>
                <a:spcPct val="90000"/>
              </a:lnSpc>
              <a:spcAft>
                <a:spcPts val="0"/>
              </a:spcAft>
              <a:defRPr/>
            </a:pPr>
            <a:endParaRPr lang="en-US" altLang="en-US" sz="2800" dirty="0" smtClean="0"/>
          </a:p>
          <a:p>
            <a:pPr>
              <a:lnSpc>
                <a:spcPct val="90000"/>
              </a:lnSpc>
              <a:spcAft>
                <a:spcPts val="0"/>
              </a:spcAft>
              <a:defRPr/>
            </a:pPr>
            <a:endParaRPr lang="en-US" altLang="en-US" sz="2800" dirty="0" smtClean="0"/>
          </a:p>
        </p:txBody>
      </p:sp>
    </p:spTree>
    <p:extLst>
      <p:ext uri="{BB962C8B-B14F-4D97-AF65-F5344CB8AC3E}">
        <p14:creationId xmlns:p14="http://schemas.microsoft.com/office/powerpoint/2010/main" val="3591907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1524000" y="122238"/>
            <a:ext cx="7543800" cy="1295400"/>
          </a:xfrm>
        </p:spPr>
        <p:txBody>
          <a:bodyPr/>
          <a:lstStyle/>
          <a:p>
            <a:pPr>
              <a:defRPr/>
            </a:pPr>
            <a:r>
              <a:rPr lang="en-US" altLang="en-US" dirty="0" smtClean="0"/>
              <a:t>Temperature</a:t>
            </a: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2244823397"/>
              </p:ext>
            </p:extLst>
          </p:nvPr>
        </p:nvGraphicFramePr>
        <p:xfrm>
          <a:off x="1524000" y="1719263"/>
          <a:ext cx="8229600" cy="441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1821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3657</Words>
  <Application>Microsoft Office PowerPoint</Application>
  <PresentationFormat>Widescreen</PresentationFormat>
  <Paragraphs>333</Paragraphs>
  <Slides>34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Franklin Gothic Book</vt:lpstr>
      <vt:lpstr>Franklin Gothic Demi</vt:lpstr>
      <vt:lpstr>Georgia</vt:lpstr>
      <vt:lpstr>Wingdings 2</vt:lpstr>
      <vt:lpstr>DividendVTI</vt:lpstr>
      <vt:lpstr>Physical Exam of Older Adults  Geriatrics Hub  </vt:lpstr>
      <vt:lpstr>Goals and Objectives</vt:lpstr>
      <vt:lpstr>Physical exam : Important Things to consider </vt:lpstr>
      <vt:lpstr>Physical exam : Important Things to consider </vt:lpstr>
      <vt:lpstr>General Appearance </vt:lpstr>
      <vt:lpstr>Mental status</vt:lpstr>
      <vt:lpstr>Weight Height  and Vital signs </vt:lpstr>
      <vt:lpstr>Vital Signs  </vt:lpstr>
      <vt:lpstr>Temperature</vt:lpstr>
      <vt:lpstr>Pulse</vt:lpstr>
      <vt:lpstr>Blood Pressure</vt:lpstr>
      <vt:lpstr>Respiratory Rate and Pulse Oximetry </vt:lpstr>
      <vt:lpstr>Vision and hearing screening </vt:lpstr>
      <vt:lpstr>Audioscope and whisper test</vt:lpstr>
      <vt:lpstr>HEENT Exam </vt:lpstr>
      <vt:lpstr>HEENT Exam</vt:lpstr>
      <vt:lpstr>HEENT Exam</vt:lpstr>
      <vt:lpstr>Oral Exam</vt:lpstr>
      <vt:lpstr>Cardiovascular Exam</vt:lpstr>
      <vt:lpstr>Cardiovascular Exam</vt:lpstr>
      <vt:lpstr>Pulmonary and Thorax Exam  </vt:lpstr>
      <vt:lpstr>Abdominal Examination</vt:lpstr>
      <vt:lpstr>Neurological Exam</vt:lpstr>
      <vt:lpstr>Gait and mobility</vt:lpstr>
      <vt:lpstr>Gait </vt:lpstr>
      <vt:lpstr>Musculoskeletal Examination</vt:lpstr>
      <vt:lpstr>Foot exam</vt:lpstr>
      <vt:lpstr>Foot Physical Exam </vt:lpstr>
      <vt:lpstr>Skin </vt:lpstr>
      <vt:lpstr>Male</vt:lpstr>
      <vt:lpstr>Female </vt:lpstr>
      <vt:lpstr>Pelvic Exam</vt:lpstr>
      <vt:lpstr>Geriatric functional assessment Physical exam</vt:lpstr>
      <vt:lpstr>ref</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2021-06-26T18:37:51Z</dcterms:created>
  <dcterms:modified xsi:type="dcterms:W3CDTF">2021-08-06T13:01:12Z</dcterms:modified>
</cp:coreProperties>
</file>